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7" r:id="rId2"/>
    <p:sldId id="314" r:id="rId3"/>
    <p:sldId id="308" r:id="rId4"/>
    <p:sldId id="257" r:id="rId5"/>
    <p:sldId id="260" r:id="rId6"/>
    <p:sldId id="261" r:id="rId7"/>
    <p:sldId id="262" r:id="rId8"/>
    <p:sldId id="263" r:id="rId9"/>
    <p:sldId id="264" r:id="rId10"/>
    <p:sldId id="319" r:id="rId11"/>
    <p:sldId id="267" r:id="rId12"/>
    <p:sldId id="265" r:id="rId13"/>
    <p:sldId id="320" r:id="rId14"/>
    <p:sldId id="327" r:id="rId15"/>
    <p:sldId id="269" r:id="rId16"/>
    <p:sldId id="331" r:id="rId17"/>
    <p:sldId id="322" r:id="rId18"/>
    <p:sldId id="330" r:id="rId19"/>
    <p:sldId id="323" r:id="rId20"/>
    <p:sldId id="324" r:id="rId21"/>
    <p:sldId id="321" r:id="rId22"/>
    <p:sldId id="325" r:id="rId23"/>
    <p:sldId id="328" r:id="rId24"/>
    <p:sldId id="279" r:id="rId25"/>
    <p:sldId id="326" r:id="rId26"/>
    <p:sldId id="329"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1" autoAdjust="0"/>
    <p:restoredTop sz="94660"/>
  </p:normalViewPr>
  <p:slideViewPr>
    <p:cSldViewPr snapToGrid="0">
      <p:cViewPr varScale="1">
        <p:scale>
          <a:sx n="104" d="100"/>
          <a:sy n="104" d="100"/>
        </p:scale>
        <p:origin x="132" y="336"/>
      </p:cViewPr>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6DEEF-8657-4AFF-B204-F1636CB1DBF3}" type="datetimeFigureOut">
              <a:rPr lang="en-US" smtClean="0"/>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4D28D-56A3-43D0-A71F-7CE28F2E9CD2}" type="slidenum">
              <a:rPr lang="en-US" smtClean="0"/>
              <a:t>‹#›</a:t>
            </a:fld>
            <a:endParaRPr lang="en-US" dirty="0"/>
          </a:p>
        </p:txBody>
      </p:sp>
    </p:spTree>
    <p:extLst>
      <p:ext uri="{BB962C8B-B14F-4D97-AF65-F5344CB8AC3E}">
        <p14:creationId xmlns:p14="http://schemas.microsoft.com/office/powerpoint/2010/main" val="125524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a:t>
            </a:fld>
            <a:endParaRPr lang="en-US" dirty="0"/>
          </a:p>
        </p:txBody>
      </p:sp>
    </p:spTree>
    <p:extLst>
      <p:ext uri="{BB962C8B-B14F-4D97-AF65-F5344CB8AC3E}">
        <p14:creationId xmlns:p14="http://schemas.microsoft.com/office/powerpoint/2010/main" val="79928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12</a:t>
            </a:fld>
            <a:endParaRPr lang="en-US" dirty="0"/>
          </a:p>
        </p:txBody>
      </p:sp>
    </p:spTree>
    <p:extLst>
      <p:ext uri="{BB962C8B-B14F-4D97-AF65-F5344CB8AC3E}">
        <p14:creationId xmlns:p14="http://schemas.microsoft.com/office/powerpoint/2010/main" val="242688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13</a:t>
            </a:fld>
            <a:endParaRPr lang="en-US" dirty="0"/>
          </a:p>
        </p:txBody>
      </p:sp>
    </p:spTree>
    <p:extLst>
      <p:ext uri="{BB962C8B-B14F-4D97-AF65-F5344CB8AC3E}">
        <p14:creationId xmlns:p14="http://schemas.microsoft.com/office/powerpoint/2010/main" val="251068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14</a:t>
            </a:fld>
            <a:endParaRPr lang="en-US" dirty="0"/>
          </a:p>
        </p:txBody>
      </p:sp>
    </p:spTree>
    <p:extLst>
      <p:ext uri="{BB962C8B-B14F-4D97-AF65-F5344CB8AC3E}">
        <p14:creationId xmlns:p14="http://schemas.microsoft.com/office/powerpoint/2010/main" val="32226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15</a:t>
            </a:fld>
            <a:endParaRPr lang="en-US" dirty="0"/>
          </a:p>
        </p:txBody>
      </p:sp>
    </p:spTree>
    <p:extLst>
      <p:ext uri="{BB962C8B-B14F-4D97-AF65-F5344CB8AC3E}">
        <p14:creationId xmlns:p14="http://schemas.microsoft.com/office/powerpoint/2010/main" val="296941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16</a:t>
            </a:fld>
            <a:endParaRPr lang="en-US" dirty="0"/>
          </a:p>
        </p:txBody>
      </p:sp>
    </p:spTree>
    <p:extLst>
      <p:ext uri="{BB962C8B-B14F-4D97-AF65-F5344CB8AC3E}">
        <p14:creationId xmlns:p14="http://schemas.microsoft.com/office/powerpoint/2010/main" val="240963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17</a:t>
            </a:fld>
            <a:endParaRPr lang="en-US" dirty="0"/>
          </a:p>
        </p:txBody>
      </p:sp>
    </p:spTree>
    <p:extLst>
      <p:ext uri="{BB962C8B-B14F-4D97-AF65-F5344CB8AC3E}">
        <p14:creationId xmlns:p14="http://schemas.microsoft.com/office/powerpoint/2010/main" val="407820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18</a:t>
            </a:fld>
            <a:endParaRPr lang="en-US" dirty="0"/>
          </a:p>
        </p:txBody>
      </p:sp>
    </p:spTree>
    <p:extLst>
      <p:ext uri="{BB962C8B-B14F-4D97-AF65-F5344CB8AC3E}">
        <p14:creationId xmlns:p14="http://schemas.microsoft.com/office/powerpoint/2010/main" val="176584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19</a:t>
            </a:fld>
            <a:endParaRPr lang="en-US" dirty="0"/>
          </a:p>
        </p:txBody>
      </p:sp>
    </p:spTree>
    <p:extLst>
      <p:ext uri="{BB962C8B-B14F-4D97-AF65-F5344CB8AC3E}">
        <p14:creationId xmlns:p14="http://schemas.microsoft.com/office/powerpoint/2010/main" val="261910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20</a:t>
            </a:fld>
            <a:endParaRPr lang="en-US" dirty="0"/>
          </a:p>
        </p:txBody>
      </p:sp>
    </p:spTree>
    <p:extLst>
      <p:ext uri="{BB962C8B-B14F-4D97-AF65-F5344CB8AC3E}">
        <p14:creationId xmlns:p14="http://schemas.microsoft.com/office/powerpoint/2010/main" val="132369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21</a:t>
            </a:fld>
            <a:endParaRPr lang="en-US" dirty="0"/>
          </a:p>
        </p:txBody>
      </p:sp>
    </p:spTree>
    <p:extLst>
      <p:ext uri="{BB962C8B-B14F-4D97-AF65-F5344CB8AC3E}">
        <p14:creationId xmlns:p14="http://schemas.microsoft.com/office/powerpoint/2010/main" val="6380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4</a:t>
            </a:fld>
            <a:endParaRPr lang="en-US" dirty="0"/>
          </a:p>
        </p:txBody>
      </p:sp>
    </p:spTree>
    <p:extLst>
      <p:ext uri="{BB962C8B-B14F-4D97-AF65-F5344CB8AC3E}">
        <p14:creationId xmlns:p14="http://schemas.microsoft.com/office/powerpoint/2010/main" val="163013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22</a:t>
            </a:fld>
            <a:endParaRPr lang="en-US" dirty="0"/>
          </a:p>
        </p:txBody>
      </p:sp>
    </p:spTree>
    <p:extLst>
      <p:ext uri="{BB962C8B-B14F-4D97-AF65-F5344CB8AC3E}">
        <p14:creationId xmlns:p14="http://schemas.microsoft.com/office/powerpoint/2010/main" val="190547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23</a:t>
            </a:fld>
            <a:endParaRPr lang="en-US" dirty="0"/>
          </a:p>
        </p:txBody>
      </p:sp>
    </p:spTree>
    <p:extLst>
      <p:ext uri="{BB962C8B-B14F-4D97-AF65-F5344CB8AC3E}">
        <p14:creationId xmlns:p14="http://schemas.microsoft.com/office/powerpoint/2010/main" val="276740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24</a:t>
            </a:fld>
            <a:endParaRPr lang="en-US" dirty="0"/>
          </a:p>
        </p:txBody>
      </p:sp>
    </p:spTree>
    <p:extLst>
      <p:ext uri="{BB962C8B-B14F-4D97-AF65-F5344CB8AC3E}">
        <p14:creationId xmlns:p14="http://schemas.microsoft.com/office/powerpoint/2010/main" val="322472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25</a:t>
            </a:fld>
            <a:endParaRPr lang="en-US" dirty="0"/>
          </a:p>
        </p:txBody>
      </p:sp>
    </p:spTree>
    <p:extLst>
      <p:ext uri="{BB962C8B-B14F-4D97-AF65-F5344CB8AC3E}">
        <p14:creationId xmlns:p14="http://schemas.microsoft.com/office/powerpoint/2010/main" val="3241333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26</a:t>
            </a:fld>
            <a:endParaRPr lang="en-US" dirty="0"/>
          </a:p>
        </p:txBody>
      </p:sp>
    </p:spTree>
    <p:extLst>
      <p:ext uri="{BB962C8B-B14F-4D97-AF65-F5344CB8AC3E}">
        <p14:creationId xmlns:p14="http://schemas.microsoft.com/office/powerpoint/2010/main" val="311037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27</a:t>
            </a:fld>
            <a:endParaRPr lang="en-US" dirty="0"/>
          </a:p>
        </p:txBody>
      </p:sp>
    </p:spTree>
    <p:extLst>
      <p:ext uri="{BB962C8B-B14F-4D97-AF65-F5344CB8AC3E}">
        <p14:creationId xmlns:p14="http://schemas.microsoft.com/office/powerpoint/2010/main" val="4494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5</a:t>
            </a:fld>
            <a:endParaRPr lang="en-US" dirty="0"/>
          </a:p>
        </p:txBody>
      </p:sp>
    </p:spTree>
    <p:extLst>
      <p:ext uri="{BB962C8B-B14F-4D97-AF65-F5344CB8AC3E}">
        <p14:creationId xmlns:p14="http://schemas.microsoft.com/office/powerpoint/2010/main" val="24528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6</a:t>
            </a:fld>
            <a:endParaRPr lang="en-US" dirty="0"/>
          </a:p>
        </p:txBody>
      </p:sp>
    </p:spTree>
    <p:extLst>
      <p:ext uri="{BB962C8B-B14F-4D97-AF65-F5344CB8AC3E}">
        <p14:creationId xmlns:p14="http://schemas.microsoft.com/office/powerpoint/2010/main" val="369012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7</a:t>
            </a:fld>
            <a:endParaRPr lang="en-US" dirty="0"/>
          </a:p>
        </p:txBody>
      </p:sp>
    </p:spTree>
    <p:extLst>
      <p:ext uri="{BB962C8B-B14F-4D97-AF65-F5344CB8AC3E}">
        <p14:creationId xmlns:p14="http://schemas.microsoft.com/office/powerpoint/2010/main" val="104987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8</a:t>
            </a:fld>
            <a:endParaRPr lang="en-US" dirty="0"/>
          </a:p>
        </p:txBody>
      </p:sp>
    </p:spTree>
    <p:extLst>
      <p:ext uri="{BB962C8B-B14F-4D97-AF65-F5344CB8AC3E}">
        <p14:creationId xmlns:p14="http://schemas.microsoft.com/office/powerpoint/2010/main" val="124275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9</a:t>
            </a:fld>
            <a:endParaRPr lang="en-US" dirty="0"/>
          </a:p>
        </p:txBody>
      </p:sp>
    </p:spTree>
    <p:extLst>
      <p:ext uri="{BB962C8B-B14F-4D97-AF65-F5344CB8AC3E}">
        <p14:creationId xmlns:p14="http://schemas.microsoft.com/office/powerpoint/2010/main" val="256549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10</a:t>
            </a:fld>
            <a:endParaRPr lang="en-US" dirty="0"/>
          </a:p>
        </p:txBody>
      </p:sp>
    </p:spTree>
    <p:extLst>
      <p:ext uri="{BB962C8B-B14F-4D97-AF65-F5344CB8AC3E}">
        <p14:creationId xmlns:p14="http://schemas.microsoft.com/office/powerpoint/2010/main" val="23792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4D28D-56A3-43D0-A71F-7CE28F2E9CD2}" type="slidenum">
              <a:rPr lang="en-US" smtClean="0"/>
              <a:t>11</a:t>
            </a:fld>
            <a:endParaRPr lang="en-US" dirty="0"/>
          </a:p>
        </p:txBody>
      </p:sp>
    </p:spTree>
    <p:extLst>
      <p:ext uri="{BB962C8B-B14F-4D97-AF65-F5344CB8AC3E}">
        <p14:creationId xmlns:p14="http://schemas.microsoft.com/office/powerpoint/2010/main" val="8435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D78F48-DF72-40B2-9020-92161C208933}"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12472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24112F-9B4A-4CC0-A503-D4D06500C63F}"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83709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6069F-82BB-4BF3-B734-90D08AE3692C}"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9224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E360C-0D62-43BA-8188-275F345538DB}"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165822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7CB980-909D-4602-BEB1-42D59B598A4F}" type="datetime1">
              <a:rPr lang="en-US" smtClean="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248912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5524F-21BD-4CFD-B52F-C26A69AE2C75}"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267124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7B192F-B9E7-42AE-ACBB-7F9BCE5FA572}" type="datetime1">
              <a:rPr lang="en-US" smtClean="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341856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4A8AFC-560D-41D9-AF8E-BAE4D39C37DE}" type="datetime1">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71428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F8627-D8DC-4BF1-AA61-E06E72E54720}" type="datetime1">
              <a:rPr lang="en-US" smtClean="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55614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65955-8798-4C44-B1BB-207A263BF64E}"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264789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96E64-143A-4709-B9D3-5A98171074AC}" type="datetime1">
              <a:rPr lang="en-US" smtClean="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423AA6-A27D-4A74-A42E-8934EFE729D5}" type="slidenum">
              <a:rPr lang="en-US" smtClean="0"/>
              <a:t>‹#›</a:t>
            </a:fld>
            <a:endParaRPr lang="en-US" dirty="0"/>
          </a:p>
        </p:txBody>
      </p:sp>
    </p:spTree>
    <p:extLst>
      <p:ext uri="{BB962C8B-B14F-4D97-AF65-F5344CB8AC3E}">
        <p14:creationId xmlns:p14="http://schemas.microsoft.com/office/powerpoint/2010/main" val="115425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10437-7DC8-4292-A0EB-57E7C113ADDD}" type="datetime1">
              <a:rPr lang="en-US" smtClean="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23AA6-A27D-4A74-A42E-8934EFE729D5}" type="slidenum">
              <a:rPr lang="en-US" smtClean="0"/>
              <a:t>‹#›</a:t>
            </a:fld>
            <a:endParaRPr lang="en-US" dirty="0"/>
          </a:p>
        </p:txBody>
      </p:sp>
    </p:spTree>
    <p:extLst>
      <p:ext uri="{BB962C8B-B14F-4D97-AF65-F5344CB8AC3E}">
        <p14:creationId xmlns:p14="http://schemas.microsoft.com/office/powerpoint/2010/main" val="338463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hoopes@gcb.nv.go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4.xml"/><Relationship Id="rId3" Type="http://schemas.openxmlformats.org/officeDocument/2006/relationships/image" Target="../media/image2.png"/><Relationship Id="rId7" Type="http://schemas.openxmlformats.org/officeDocument/2006/relationships/slide" Target="slide10.xml"/><Relationship Id="rId12" Type="http://schemas.openxmlformats.org/officeDocument/2006/relationships/slide" Target="slide2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9.xml"/><Relationship Id="rId5" Type="http://schemas.openxmlformats.org/officeDocument/2006/relationships/slide" Target="slide4.xml"/><Relationship Id="rId10" Type="http://schemas.openxmlformats.org/officeDocument/2006/relationships/slide" Target="slide18.xml"/><Relationship Id="rId4" Type="http://schemas.openxmlformats.org/officeDocument/2006/relationships/slide" Target="slide3.xml"/><Relationship Id="rId9" Type="http://schemas.openxmlformats.org/officeDocument/2006/relationships/slide" Target="slide17.xml"/><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gaming.nv.gov/modules/showdocument.aspx?documentid=15427" TargetMode="External"/><Relationship Id="rId2" Type="http://schemas.openxmlformats.org/officeDocument/2006/relationships/hyperlink" Target="https://gcbapps.nv.gov/"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aming.nv.gov/modules/showdocument.aspx?documentid=1709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5208"/>
            <a:ext cx="9829800" cy="1267546"/>
          </a:xfrm>
        </p:spPr>
        <p:txBody>
          <a:bodyPr>
            <a:normAutofit/>
          </a:bodyPr>
          <a:lstStyle/>
          <a:p>
            <a:r>
              <a:rPr lang="en-US" sz="4800" b="1" dirty="0"/>
              <a:t>ENF-26 Suspicious Transactions</a:t>
            </a:r>
          </a:p>
        </p:txBody>
      </p:sp>
      <p:sp>
        <p:nvSpPr>
          <p:cNvPr id="3" name="Subtitle 2"/>
          <p:cNvSpPr>
            <a:spLocks noGrp="1"/>
          </p:cNvSpPr>
          <p:nvPr>
            <p:ph type="subTitle" idx="1"/>
          </p:nvPr>
        </p:nvSpPr>
        <p:spPr>
          <a:xfrm>
            <a:off x="1524000" y="2476905"/>
            <a:ext cx="9144000" cy="771092"/>
          </a:xfrm>
        </p:spPr>
        <p:txBody>
          <a:bodyPr>
            <a:normAutofit/>
          </a:bodyPr>
          <a:lstStyle/>
          <a:p>
            <a:r>
              <a:rPr lang="en-US" b="1" dirty="0"/>
              <a:t>Compliance Training</a:t>
            </a:r>
          </a:p>
        </p:txBody>
      </p:sp>
      <p:sp>
        <p:nvSpPr>
          <p:cNvPr id="4" name="TextBox 3"/>
          <p:cNvSpPr txBox="1"/>
          <p:nvPr/>
        </p:nvSpPr>
        <p:spPr>
          <a:xfrm>
            <a:off x="152400" y="5303295"/>
            <a:ext cx="11887200" cy="1077218"/>
          </a:xfrm>
          <a:prstGeom prst="rect">
            <a:avLst/>
          </a:prstGeom>
          <a:noFill/>
        </p:spPr>
        <p:txBody>
          <a:bodyPr wrap="square" rtlCol="0" anchor="ctr">
            <a:spAutoFit/>
          </a:bodyPr>
          <a:lstStyle/>
          <a:p>
            <a:r>
              <a:rPr lang="en-US" sz="1600" i="1" dirty="0"/>
              <a:t>This presentation is for educational purposes only.  Opinions or points of view expressed in this presentation represent the view of the presenter, and does not necessarily represent the official position or policies of the Nevada Gaming Control Board or the Nevada Gaming Commission.  Nothing in this presentation constitutes legal advice.  The individuals appearing in this presentation, if any, are depicted for illustrative purposes only and are presumed innocent until proven guilty in a court of law.</a:t>
            </a:r>
          </a:p>
        </p:txBody>
      </p:sp>
      <p:grpSp>
        <p:nvGrpSpPr>
          <p:cNvPr id="5" name="Group 4"/>
          <p:cNvGrpSpPr/>
          <p:nvPr/>
        </p:nvGrpSpPr>
        <p:grpSpPr>
          <a:xfrm>
            <a:off x="-23351" y="-2912"/>
            <a:ext cx="12215351" cy="1260212"/>
            <a:chOff x="-23351" y="-2912"/>
            <a:chExt cx="12215351" cy="126021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247775"/>
            </a:xfrm>
            <a:prstGeom prst="rect">
              <a:avLst/>
            </a:prstGeom>
          </p:spPr>
        </p:pic>
        <p:pic>
          <p:nvPicPr>
            <p:cNvPr id="7" name="Picture 6"/>
            <p:cNvPicPr>
              <a:picLocks noChangeAspect="1"/>
            </p:cNvPicPr>
            <p:nvPr/>
          </p:nvPicPr>
          <p:blipFill>
            <a:blip r:embed="rId4"/>
            <a:stretch>
              <a:fillRect/>
            </a:stretch>
          </p:blipFill>
          <p:spPr>
            <a:xfrm>
              <a:off x="10668000" y="0"/>
              <a:ext cx="1524000" cy="1250687"/>
            </a:xfrm>
            <a:prstGeom prst="rect">
              <a:avLst/>
            </a:prstGeom>
          </p:spPr>
        </p:pic>
        <p:pic>
          <p:nvPicPr>
            <p:cNvPr id="8" name="Picture 7"/>
            <p:cNvPicPr>
              <a:picLocks noChangeAspect="1"/>
            </p:cNvPicPr>
            <p:nvPr/>
          </p:nvPicPr>
          <p:blipFill>
            <a:blip r:embed="rId4"/>
            <a:stretch>
              <a:fillRect/>
            </a:stretch>
          </p:blipFill>
          <p:spPr>
            <a:xfrm>
              <a:off x="-23351" y="-2912"/>
              <a:ext cx="1547351" cy="1260212"/>
            </a:xfrm>
            <a:prstGeom prst="rect">
              <a:avLst/>
            </a:prstGeom>
          </p:spPr>
        </p:pic>
      </p:grpSp>
      <p:sp>
        <p:nvSpPr>
          <p:cNvPr id="9" name="Slide Number Placeholder 8"/>
          <p:cNvSpPr>
            <a:spLocks noGrp="1"/>
          </p:cNvSpPr>
          <p:nvPr>
            <p:ph type="sldNum" sz="quarter" idx="12"/>
          </p:nvPr>
        </p:nvSpPr>
        <p:spPr/>
        <p:txBody>
          <a:bodyPr/>
          <a:lstStyle/>
          <a:p>
            <a:fld id="{D1423AA6-A27D-4A74-A42E-8934EFE729D5}" type="slidenum">
              <a:rPr lang="en-US" smtClean="0"/>
              <a:t>1</a:t>
            </a:fld>
            <a:endParaRPr lang="en-US" dirty="0"/>
          </a:p>
        </p:txBody>
      </p:sp>
      <p:sp>
        <p:nvSpPr>
          <p:cNvPr id="10" name="Rectangle 9"/>
          <p:cNvSpPr/>
          <p:nvPr/>
        </p:nvSpPr>
        <p:spPr>
          <a:xfrm>
            <a:off x="394854" y="3305985"/>
            <a:ext cx="11585863" cy="1908215"/>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rPr>
              <a:t>The Nevada Gaming Control Board’s Enforcement Division announces the launch of online Suspicious Transaction  Reporting beginning December 01, 2020.  </a:t>
            </a:r>
          </a:p>
          <a:p>
            <a:pPr algn="ctr"/>
            <a:endParaRPr lang="en-US" b="1" dirty="0">
              <a:latin typeface="Calibri" panose="020F0502020204030204" pitchFamily="34" charset="0"/>
              <a:ea typeface="Calibri" panose="020F0502020204030204" pitchFamily="34" charset="0"/>
            </a:endParaRPr>
          </a:p>
          <a:p>
            <a:pPr lvl="1" algn="ctr"/>
            <a:r>
              <a:rPr lang="en-US" sz="1600" dirty="0">
                <a:latin typeface="Calibri" panose="020F0502020204030204" pitchFamily="34" charset="0"/>
                <a:ea typeface="Calibri" panose="020F0502020204030204" pitchFamily="34" charset="0"/>
              </a:rPr>
              <a:t>Each licensee responsible for the submission of Suspicious Transaction Reports must designate one or more users to submit these reports online and ensure such persons have access accounts for the system.  This must be done by the Location Administrator for each property.  If you have any questions regarding this process, please contact Jared Hoopes in the Enforcement Division at              (702) 486-2213 or </a:t>
            </a:r>
            <a:r>
              <a:rPr lang="en-US" sz="1600" dirty="0">
                <a:latin typeface="Calibri" panose="020F0502020204030204" pitchFamily="34" charset="0"/>
                <a:ea typeface="Calibri" panose="020F0502020204030204" pitchFamily="34" charset="0"/>
                <a:hlinkClick r:id="rId5"/>
              </a:rPr>
              <a:t>jhoopes</a:t>
            </a:r>
            <a:r>
              <a:rPr lang="en-US" sz="1600" u="sng" dirty="0">
                <a:latin typeface="Calibri" panose="020F0502020204030204" pitchFamily="34" charset="0"/>
                <a:ea typeface="Calibri" panose="020F0502020204030204" pitchFamily="34" charset="0"/>
                <a:hlinkClick r:id="rId5"/>
              </a:rPr>
              <a:t>@gcb.nv.gov</a:t>
            </a:r>
            <a:r>
              <a:rPr lang="en-US" sz="16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2413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23AA6-A27D-4A74-A42E-8934EFE729D5}" type="slidenum">
              <a:rPr lang="en-US" smtClean="0"/>
              <a:t>10</a:t>
            </a:fld>
            <a:endParaRPr lang="en-US" dirty="0"/>
          </a:p>
        </p:txBody>
      </p:sp>
      <p:sp>
        <p:nvSpPr>
          <p:cNvPr id="7" name="Title 1"/>
          <p:cNvSpPr txBox="1">
            <a:spLocks/>
          </p:cNvSpPr>
          <p:nvPr/>
        </p:nvSpPr>
        <p:spPr>
          <a:xfrm>
            <a:off x="-1" y="0"/>
            <a:ext cx="10982131"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Header Information Icon: </a:t>
            </a:r>
            <a:r>
              <a:rPr lang="en-US" sz="6400" dirty="0"/>
              <a:t>Click the icon next to the Title to reference instructions for filling out the ENF-26.</a:t>
            </a:r>
            <a:endParaRPr lang="en-US" sz="6400" b="1" dirty="0"/>
          </a:p>
        </p:txBody>
      </p:sp>
      <p:pic>
        <p:nvPicPr>
          <p:cNvPr id="12" name="Picture 11">
            <a:extLst>
              <a:ext uri="{FF2B5EF4-FFF2-40B4-BE49-F238E27FC236}">
                <a16:creationId xmlns:a16="http://schemas.microsoft.com/office/drawing/2014/main" id="{07415CCC-F73D-4D55-B443-D5FAC3FEC4C0}"/>
              </a:ext>
            </a:extLst>
          </p:cNvPr>
          <p:cNvPicPr>
            <a:picLocks noChangeAspect="1"/>
          </p:cNvPicPr>
          <p:nvPr/>
        </p:nvPicPr>
        <p:blipFill>
          <a:blip r:embed="rId3"/>
          <a:stretch>
            <a:fillRect/>
          </a:stretch>
        </p:blipFill>
        <p:spPr>
          <a:xfrm>
            <a:off x="0" y="362964"/>
            <a:ext cx="12192000" cy="5342347"/>
          </a:xfrm>
          <a:prstGeom prst="rect">
            <a:avLst/>
          </a:prstGeom>
        </p:spPr>
      </p:pic>
    </p:spTree>
    <p:extLst>
      <p:ext uri="{BB962C8B-B14F-4D97-AF65-F5344CB8AC3E}">
        <p14:creationId xmlns:p14="http://schemas.microsoft.com/office/powerpoint/2010/main" val="118149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23AA6-A27D-4A74-A42E-8934EFE729D5}" type="slidenum">
              <a:rPr lang="en-US" smtClean="0"/>
              <a:t>11</a:t>
            </a:fld>
            <a:endParaRPr lang="en-US" dirty="0"/>
          </a:p>
        </p:txBody>
      </p:sp>
      <p:sp>
        <p:nvSpPr>
          <p:cNvPr id="7" name="Title 1"/>
          <p:cNvSpPr txBox="1">
            <a:spLocks/>
          </p:cNvSpPr>
          <p:nvPr/>
        </p:nvSpPr>
        <p:spPr>
          <a:xfrm>
            <a:off x="0" y="0"/>
            <a:ext cx="10515600" cy="422997"/>
          </a:xfrm>
          <a:prstGeom prst="rect">
            <a:avLst/>
          </a:prstGeom>
        </p:spPr>
        <p:txBody>
          <a:bodyP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t>Header Information: </a:t>
            </a:r>
            <a:r>
              <a:rPr lang="en-US" sz="5300" dirty="0"/>
              <a:t>Includes Case Number, Location ID, Primary Name, Incident Dates and Through. </a:t>
            </a:r>
          </a:p>
        </p:txBody>
      </p:sp>
      <p:sp>
        <p:nvSpPr>
          <p:cNvPr id="16" name="Rectangle 15">
            <a:extLst>
              <a:ext uri="{FF2B5EF4-FFF2-40B4-BE49-F238E27FC236}">
                <a16:creationId xmlns:a16="http://schemas.microsoft.com/office/drawing/2014/main" id="{5D59678A-8C9C-4D07-AFF1-CDCE1FB17AE0}"/>
              </a:ext>
            </a:extLst>
          </p:cNvPr>
          <p:cNvSpPr/>
          <p:nvPr/>
        </p:nvSpPr>
        <p:spPr>
          <a:xfrm>
            <a:off x="0" y="4379117"/>
            <a:ext cx="12192000" cy="1323439"/>
          </a:xfrm>
          <a:prstGeom prst="rect">
            <a:avLst/>
          </a:prstGeom>
        </p:spPr>
        <p:txBody>
          <a:bodyPr wrap="square">
            <a:spAutoFit/>
          </a:bodyPr>
          <a:lstStyle/>
          <a:p>
            <a:pPr marL="342900" indent="-342900">
              <a:buFont typeface="+mj-lt"/>
              <a:buAutoNum type="arabicPeriod"/>
            </a:pPr>
            <a:r>
              <a:rPr lang="en-US" sz="1600" i="1" dirty="0"/>
              <a:t>Case Number: </a:t>
            </a:r>
            <a:r>
              <a:rPr lang="en-US" sz="1600" dirty="0"/>
              <a:t>Prefilled &amp; not editable, unique &amp; systematically generated, assigned when an ENF-26 form is created &amp; stays with the form through out  it’s lifecycle (Forms in Process &amp; Amendments).</a:t>
            </a:r>
          </a:p>
          <a:p>
            <a:pPr marL="342900" indent="-342900">
              <a:buFont typeface="+mj-lt"/>
              <a:buAutoNum type="arabicPeriod" startAt="2"/>
            </a:pPr>
            <a:r>
              <a:rPr lang="en-US" sz="1600" i="1" dirty="0"/>
              <a:t>Location ID &amp; Primary Name</a:t>
            </a:r>
            <a:r>
              <a:rPr lang="en-US" sz="1600" dirty="0"/>
              <a:t>: Prefilled &amp; not editable, based on login credentials.</a:t>
            </a:r>
          </a:p>
          <a:p>
            <a:pPr marL="342900" indent="-342900">
              <a:buFont typeface="+mj-lt"/>
              <a:buAutoNum type="arabicPeriod" startAt="3"/>
            </a:pPr>
            <a:r>
              <a:rPr lang="en-US" sz="1600" i="1" dirty="0"/>
              <a:t>Incident Dates and Through fields: </a:t>
            </a:r>
            <a:r>
              <a:rPr lang="en-US" sz="1600" dirty="0"/>
              <a:t>Required &amp; default to current day, </a:t>
            </a:r>
            <a:r>
              <a:rPr lang="en-US" sz="1600" i="1" dirty="0"/>
              <a:t>Through </a:t>
            </a:r>
            <a:r>
              <a:rPr lang="en-US" sz="1600" dirty="0"/>
              <a:t>must occur after the Incident Date, click a date field to change date/date range.</a:t>
            </a:r>
          </a:p>
        </p:txBody>
      </p:sp>
      <p:pic>
        <p:nvPicPr>
          <p:cNvPr id="17" name="Picture 16">
            <a:extLst>
              <a:ext uri="{FF2B5EF4-FFF2-40B4-BE49-F238E27FC236}">
                <a16:creationId xmlns:a16="http://schemas.microsoft.com/office/drawing/2014/main" id="{4BEF819D-623D-483B-9D3F-73429ACDC944}"/>
              </a:ext>
            </a:extLst>
          </p:cNvPr>
          <p:cNvPicPr>
            <a:picLocks noChangeAspect="1"/>
          </p:cNvPicPr>
          <p:nvPr/>
        </p:nvPicPr>
        <p:blipFill>
          <a:blip r:embed="rId3"/>
          <a:stretch>
            <a:fillRect/>
          </a:stretch>
        </p:blipFill>
        <p:spPr>
          <a:xfrm>
            <a:off x="0" y="422997"/>
            <a:ext cx="12192000" cy="3915232"/>
          </a:xfrm>
          <a:prstGeom prst="rect">
            <a:avLst/>
          </a:prstGeom>
        </p:spPr>
      </p:pic>
    </p:spTree>
    <p:extLst>
      <p:ext uri="{BB962C8B-B14F-4D97-AF65-F5344CB8AC3E}">
        <p14:creationId xmlns:p14="http://schemas.microsoft.com/office/powerpoint/2010/main" val="213645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71523" y="6333848"/>
            <a:ext cx="2743200" cy="365125"/>
          </a:xfrm>
        </p:spPr>
        <p:txBody>
          <a:bodyPr/>
          <a:lstStyle/>
          <a:p>
            <a:fld id="{D1423AA6-A27D-4A74-A42E-8934EFE729D5}" type="slidenum">
              <a:rPr lang="en-US" smtClean="0"/>
              <a:t>12</a:t>
            </a:fld>
            <a:endParaRPr lang="en-US" dirty="0"/>
          </a:p>
        </p:txBody>
      </p:sp>
      <p:sp>
        <p:nvSpPr>
          <p:cNvPr id="8" name="Title 1"/>
          <p:cNvSpPr txBox="1">
            <a:spLocks/>
          </p:cNvSpPr>
          <p:nvPr/>
        </p:nvSpPr>
        <p:spPr>
          <a:xfrm>
            <a:off x="0" y="0"/>
            <a:ext cx="10515600" cy="42299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t>Suspect Summary: </a:t>
            </a:r>
            <a:r>
              <a:rPr lang="en-US" sz="1600" dirty="0"/>
              <a:t>Click the Add Suspect button to open the Add Suspect modal</a:t>
            </a:r>
          </a:p>
          <a:p>
            <a:endParaRPr lang="en-US" b="1" dirty="0"/>
          </a:p>
        </p:txBody>
      </p:sp>
      <p:pic>
        <p:nvPicPr>
          <p:cNvPr id="2" name="Picture 1">
            <a:extLst>
              <a:ext uri="{FF2B5EF4-FFF2-40B4-BE49-F238E27FC236}">
                <a16:creationId xmlns:a16="http://schemas.microsoft.com/office/drawing/2014/main" id="{B98DE654-0406-4AE9-8048-693062858E0D}"/>
              </a:ext>
            </a:extLst>
          </p:cNvPr>
          <p:cNvPicPr>
            <a:picLocks noChangeAspect="1"/>
          </p:cNvPicPr>
          <p:nvPr/>
        </p:nvPicPr>
        <p:blipFill>
          <a:blip r:embed="rId3"/>
          <a:stretch>
            <a:fillRect/>
          </a:stretch>
        </p:blipFill>
        <p:spPr>
          <a:xfrm>
            <a:off x="347828" y="1541300"/>
            <a:ext cx="8938727" cy="3775400"/>
          </a:xfrm>
          <a:prstGeom prst="rect">
            <a:avLst/>
          </a:prstGeom>
        </p:spPr>
      </p:pic>
      <p:pic>
        <p:nvPicPr>
          <p:cNvPr id="6" name="Picture 5">
            <a:extLst>
              <a:ext uri="{FF2B5EF4-FFF2-40B4-BE49-F238E27FC236}">
                <a16:creationId xmlns:a16="http://schemas.microsoft.com/office/drawing/2014/main" id="{97A72FF1-B009-4FA7-AF77-AC87E438CF73}"/>
              </a:ext>
            </a:extLst>
          </p:cNvPr>
          <p:cNvPicPr>
            <a:picLocks noChangeAspect="1"/>
          </p:cNvPicPr>
          <p:nvPr/>
        </p:nvPicPr>
        <p:blipFill>
          <a:blip r:embed="rId4"/>
          <a:stretch>
            <a:fillRect/>
          </a:stretch>
        </p:blipFill>
        <p:spPr>
          <a:xfrm>
            <a:off x="347828" y="316188"/>
            <a:ext cx="2657143" cy="1262739"/>
          </a:xfrm>
          <a:prstGeom prst="rect">
            <a:avLst/>
          </a:prstGeom>
        </p:spPr>
      </p:pic>
      <p:sp>
        <p:nvSpPr>
          <p:cNvPr id="13" name="Rectangle 12">
            <a:extLst>
              <a:ext uri="{FF2B5EF4-FFF2-40B4-BE49-F238E27FC236}">
                <a16:creationId xmlns:a16="http://schemas.microsoft.com/office/drawing/2014/main" id="{F0244629-579D-4B4A-A4B0-29EDD05F82BD}"/>
              </a:ext>
            </a:extLst>
          </p:cNvPr>
          <p:cNvSpPr/>
          <p:nvPr/>
        </p:nvSpPr>
        <p:spPr>
          <a:xfrm>
            <a:off x="205272" y="5341483"/>
            <a:ext cx="11781456" cy="1323439"/>
          </a:xfrm>
          <a:prstGeom prst="rect">
            <a:avLst/>
          </a:prstGeom>
        </p:spPr>
        <p:txBody>
          <a:bodyPr wrap="square">
            <a:spAutoFit/>
          </a:bodyPr>
          <a:lstStyle/>
          <a:p>
            <a:pPr marL="342900" indent="-342900">
              <a:buFont typeface="+mj-lt"/>
              <a:buAutoNum type="arabicPeriod"/>
            </a:pPr>
            <a:r>
              <a:rPr lang="en-US" sz="1600" dirty="0"/>
              <a:t>Known suspects: Enter information into the applicable fields(First Name/Last Name &amp; either a DOB or SSN are required).</a:t>
            </a:r>
          </a:p>
          <a:p>
            <a:pPr marL="342900" indent="-342900">
              <a:buFont typeface="+mj-lt"/>
              <a:buAutoNum type="arabicPeriod"/>
            </a:pPr>
            <a:r>
              <a:rPr lang="en-US" sz="1600" dirty="0"/>
              <a:t>Unknown suspect: Check ‘Suspect did not provide identifying information’ box.  Unknown will be prefilled in the Last Name field &amp; all input fields will be disabled.</a:t>
            </a:r>
          </a:p>
          <a:p>
            <a:pPr marL="342900" indent="-342900">
              <a:buFont typeface="+mj-lt"/>
              <a:buAutoNum type="arabicPeriod"/>
            </a:pPr>
            <a:r>
              <a:rPr lang="en-US" sz="1600" dirty="0"/>
              <a:t>Upon Add, the suspect will be added to the Suspect Summary section</a:t>
            </a:r>
          </a:p>
          <a:p>
            <a:pPr marL="342900" indent="-342900">
              <a:buFont typeface="+mj-lt"/>
              <a:buAutoNum type="arabicPeriod"/>
            </a:pPr>
            <a:r>
              <a:rPr lang="en-US" sz="1600" dirty="0"/>
              <a:t>Repeat steps 1-2 if there are multiple suspects.</a:t>
            </a:r>
          </a:p>
        </p:txBody>
      </p:sp>
    </p:spTree>
    <p:extLst>
      <p:ext uri="{BB962C8B-B14F-4D97-AF65-F5344CB8AC3E}">
        <p14:creationId xmlns:p14="http://schemas.microsoft.com/office/powerpoint/2010/main" val="255117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13</a:t>
            </a:fld>
            <a:endParaRPr lang="en-US" dirty="0"/>
          </a:p>
        </p:txBody>
      </p:sp>
      <p:sp>
        <p:nvSpPr>
          <p:cNvPr id="8"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Suspect Summary: </a:t>
            </a:r>
            <a:r>
              <a:rPr lang="en-US" sz="6400" dirty="0"/>
              <a:t>Suspects names will be included in the Suspect Summary Section each time a new suspect is added. These Suspects can be edited or deleted.</a:t>
            </a:r>
            <a:endParaRPr lang="en-US" sz="6400" b="1" dirty="0"/>
          </a:p>
        </p:txBody>
      </p:sp>
      <p:pic>
        <p:nvPicPr>
          <p:cNvPr id="2" name="Picture 1">
            <a:extLst>
              <a:ext uri="{FF2B5EF4-FFF2-40B4-BE49-F238E27FC236}">
                <a16:creationId xmlns:a16="http://schemas.microsoft.com/office/drawing/2014/main" id="{6EEB7CB0-97B2-4FFE-968F-A823899689FD}"/>
              </a:ext>
            </a:extLst>
          </p:cNvPr>
          <p:cNvPicPr>
            <a:picLocks noChangeAspect="1"/>
          </p:cNvPicPr>
          <p:nvPr/>
        </p:nvPicPr>
        <p:blipFill>
          <a:blip r:embed="rId3"/>
          <a:stretch>
            <a:fillRect/>
          </a:stretch>
        </p:blipFill>
        <p:spPr>
          <a:xfrm>
            <a:off x="0" y="544295"/>
            <a:ext cx="12192000" cy="4367571"/>
          </a:xfrm>
          <a:prstGeom prst="rect">
            <a:avLst/>
          </a:prstGeom>
        </p:spPr>
      </p:pic>
    </p:spTree>
    <p:extLst>
      <p:ext uri="{BB962C8B-B14F-4D97-AF65-F5344CB8AC3E}">
        <p14:creationId xmlns:p14="http://schemas.microsoft.com/office/powerpoint/2010/main" val="281742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14</a:t>
            </a:fld>
            <a:endParaRPr lang="en-US" dirty="0"/>
          </a:p>
        </p:txBody>
      </p:sp>
      <p:sp>
        <p:nvSpPr>
          <p:cNvPr id="8" name="Title 1"/>
          <p:cNvSpPr txBox="1">
            <a:spLocks/>
          </p:cNvSpPr>
          <p:nvPr/>
        </p:nvSpPr>
        <p:spPr>
          <a:xfrm>
            <a:off x="-83975" y="-25991"/>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Add Suspect: </a:t>
            </a:r>
            <a:r>
              <a:rPr lang="en-US" sz="6400" dirty="0"/>
              <a:t>Search for previously submitted suspects, select a suspect from the list to prefill the suspect data.</a:t>
            </a:r>
          </a:p>
        </p:txBody>
      </p:sp>
      <p:pic>
        <p:nvPicPr>
          <p:cNvPr id="4" name="Picture 3">
            <a:extLst>
              <a:ext uri="{FF2B5EF4-FFF2-40B4-BE49-F238E27FC236}">
                <a16:creationId xmlns:a16="http://schemas.microsoft.com/office/drawing/2014/main" id="{49ECB699-9FA0-409F-A1A9-7EAD7006687D}"/>
              </a:ext>
            </a:extLst>
          </p:cNvPr>
          <p:cNvPicPr>
            <a:picLocks noChangeAspect="1"/>
          </p:cNvPicPr>
          <p:nvPr/>
        </p:nvPicPr>
        <p:blipFill>
          <a:blip r:embed="rId3"/>
          <a:stretch>
            <a:fillRect/>
          </a:stretch>
        </p:blipFill>
        <p:spPr>
          <a:xfrm>
            <a:off x="0" y="317653"/>
            <a:ext cx="12192000" cy="4480385"/>
          </a:xfrm>
          <a:prstGeom prst="rect">
            <a:avLst/>
          </a:prstGeom>
        </p:spPr>
      </p:pic>
    </p:spTree>
    <p:extLst>
      <p:ext uri="{BB962C8B-B14F-4D97-AF65-F5344CB8AC3E}">
        <p14:creationId xmlns:p14="http://schemas.microsoft.com/office/powerpoint/2010/main" val="328601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15</a:t>
            </a:fld>
            <a:endParaRPr lang="en-US" dirty="0"/>
          </a:p>
        </p:txBody>
      </p:sp>
      <p:sp>
        <p:nvSpPr>
          <p:cNvPr id="7" name="Title 1"/>
          <p:cNvSpPr txBox="1">
            <a:spLocks/>
          </p:cNvSpPr>
          <p:nvPr/>
        </p:nvSpPr>
        <p:spPr>
          <a:xfrm>
            <a:off x="-1" y="26832"/>
            <a:ext cx="12126685"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Suspect Summary: </a:t>
            </a:r>
            <a:r>
              <a:rPr lang="en-US" sz="6400" dirty="0"/>
              <a:t>Click Edit to change suspect information. Fields are prefilled with the original data, make changes, then click Save to update the form.  If name changes are made then these changes will display under Suspect Summary.</a:t>
            </a:r>
          </a:p>
        </p:txBody>
      </p:sp>
      <p:pic>
        <p:nvPicPr>
          <p:cNvPr id="4" name="Picture 3">
            <a:extLst>
              <a:ext uri="{FF2B5EF4-FFF2-40B4-BE49-F238E27FC236}">
                <a16:creationId xmlns:a16="http://schemas.microsoft.com/office/drawing/2014/main" id="{E8D0D90B-DDFD-4641-BF52-5206DFFBAEC9}"/>
              </a:ext>
            </a:extLst>
          </p:cNvPr>
          <p:cNvPicPr>
            <a:picLocks noChangeAspect="1"/>
          </p:cNvPicPr>
          <p:nvPr/>
        </p:nvPicPr>
        <p:blipFill>
          <a:blip r:embed="rId3"/>
          <a:stretch>
            <a:fillRect/>
          </a:stretch>
        </p:blipFill>
        <p:spPr>
          <a:xfrm>
            <a:off x="0" y="607663"/>
            <a:ext cx="12192000" cy="4351547"/>
          </a:xfrm>
          <a:prstGeom prst="rect">
            <a:avLst/>
          </a:prstGeom>
        </p:spPr>
      </p:pic>
    </p:spTree>
    <p:extLst>
      <p:ext uri="{BB962C8B-B14F-4D97-AF65-F5344CB8AC3E}">
        <p14:creationId xmlns:p14="http://schemas.microsoft.com/office/powerpoint/2010/main" val="148588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49" y="4107482"/>
            <a:ext cx="12192000" cy="646331"/>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D1423AA6-A27D-4A74-A42E-8934EFE729D5}" type="slidenum">
              <a:rPr lang="en-US" smtClean="0"/>
              <a:t>16</a:t>
            </a:fld>
            <a:endParaRPr lang="en-US" dirty="0"/>
          </a:p>
        </p:txBody>
      </p:sp>
      <p:sp>
        <p:nvSpPr>
          <p:cNvPr id="7" name="Title 1"/>
          <p:cNvSpPr txBox="1">
            <a:spLocks/>
          </p:cNvSpPr>
          <p:nvPr/>
        </p:nvSpPr>
        <p:spPr>
          <a:xfrm>
            <a:off x="-83975" y="22787"/>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Suspect Summary Delete Action: </a:t>
            </a:r>
            <a:r>
              <a:rPr lang="en-US" sz="6400" dirty="0"/>
              <a:t>Click Delete to remove a suspect from the Suspect Summary section. Once clicked this action cannot be undone.</a:t>
            </a:r>
            <a:endParaRPr lang="en-US" sz="6400" b="1" dirty="0"/>
          </a:p>
          <a:p>
            <a:endParaRPr lang="en-US" b="1" dirty="0"/>
          </a:p>
        </p:txBody>
      </p:sp>
      <p:pic>
        <p:nvPicPr>
          <p:cNvPr id="2" name="Picture 1">
            <a:extLst>
              <a:ext uri="{FF2B5EF4-FFF2-40B4-BE49-F238E27FC236}">
                <a16:creationId xmlns:a16="http://schemas.microsoft.com/office/drawing/2014/main" id="{77221A60-4692-4B5E-A3C2-CC8C398B0E1D}"/>
              </a:ext>
            </a:extLst>
          </p:cNvPr>
          <p:cNvPicPr>
            <a:picLocks noChangeAspect="1"/>
          </p:cNvPicPr>
          <p:nvPr/>
        </p:nvPicPr>
        <p:blipFill>
          <a:blip r:embed="rId3"/>
          <a:stretch>
            <a:fillRect/>
          </a:stretch>
        </p:blipFill>
        <p:spPr>
          <a:xfrm>
            <a:off x="0" y="686774"/>
            <a:ext cx="12192000" cy="3856522"/>
          </a:xfrm>
          <a:prstGeom prst="rect">
            <a:avLst/>
          </a:prstGeom>
        </p:spPr>
      </p:pic>
      <p:sp>
        <p:nvSpPr>
          <p:cNvPr id="8" name="Rectangle 7">
            <a:extLst>
              <a:ext uri="{FF2B5EF4-FFF2-40B4-BE49-F238E27FC236}">
                <a16:creationId xmlns:a16="http://schemas.microsoft.com/office/drawing/2014/main" id="{C7C496AC-6F84-4190-B73A-441DD669C736}"/>
              </a:ext>
            </a:extLst>
          </p:cNvPr>
          <p:cNvSpPr/>
          <p:nvPr/>
        </p:nvSpPr>
        <p:spPr>
          <a:xfrm>
            <a:off x="118187" y="317442"/>
            <a:ext cx="6096000" cy="369332"/>
          </a:xfrm>
          <a:prstGeom prst="rect">
            <a:avLst/>
          </a:prstGeom>
        </p:spPr>
        <p:txBody>
          <a:bodyPr>
            <a:spAutoFit/>
          </a:bodyPr>
          <a:lstStyle/>
          <a:p>
            <a:r>
              <a:rPr lang="en-US" b="1" dirty="0"/>
              <a:t> </a:t>
            </a:r>
          </a:p>
        </p:txBody>
      </p:sp>
    </p:spTree>
    <p:extLst>
      <p:ext uri="{BB962C8B-B14F-4D97-AF65-F5344CB8AC3E}">
        <p14:creationId xmlns:p14="http://schemas.microsoft.com/office/powerpoint/2010/main" val="70866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17</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Transaction Activities: </a:t>
            </a:r>
            <a:r>
              <a:rPr lang="en-US" sz="6400" dirty="0"/>
              <a:t>Click the applicable activities related to the transaction. At least one activity is required before clicking</a:t>
            </a:r>
            <a:r>
              <a:rPr lang="en-US" sz="6400" i="1" dirty="0"/>
              <a:t> Save</a:t>
            </a:r>
            <a:r>
              <a:rPr lang="en-US" sz="6400" dirty="0"/>
              <a:t> or </a:t>
            </a:r>
            <a:r>
              <a:rPr lang="en-US" sz="6400" i="1" dirty="0"/>
              <a:t>Submit.</a:t>
            </a:r>
            <a:endParaRPr lang="en-US" sz="6400" dirty="0"/>
          </a:p>
          <a:p>
            <a:endParaRPr lang="en-US" sz="10400" b="1" dirty="0"/>
          </a:p>
          <a:p>
            <a:endParaRPr lang="en-US" b="1" dirty="0"/>
          </a:p>
        </p:txBody>
      </p:sp>
      <p:pic>
        <p:nvPicPr>
          <p:cNvPr id="13" name="Picture 12">
            <a:extLst>
              <a:ext uri="{FF2B5EF4-FFF2-40B4-BE49-F238E27FC236}">
                <a16:creationId xmlns:a16="http://schemas.microsoft.com/office/drawing/2014/main" id="{098C1D46-E460-40D2-B1A8-1B818B114947}"/>
              </a:ext>
            </a:extLst>
          </p:cNvPr>
          <p:cNvPicPr>
            <a:picLocks noChangeAspect="1"/>
          </p:cNvPicPr>
          <p:nvPr/>
        </p:nvPicPr>
        <p:blipFill>
          <a:blip r:embed="rId3"/>
          <a:stretch>
            <a:fillRect/>
          </a:stretch>
        </p:blipFill>
        <p:spPr>
          <a:xfrm>
            <a:off x="0" y="517573"/>
            <a:ext cx="12192000" cy="2911427"/>
          </a:xfrm>
          <a:prstGeom prst="rect">
            <a:avLst/>
          </a:prstGeom>
        </p:spPr>
      </p:pic>
    </p:spTree>
    <p:extLst>
      <p:ext uri="{BB962C8B-B14F-4D97-AF65-F5344CB8AC3E}">
        <p14:creationId xmlns:p14="http://schemas.microsoft.com/office/powerpoint/2010/main" val="321555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18</a:t>
            </a:fld>
            <a:endParaRPr lang="en-US" dirty="0"/>
          </a:p>
        </p:txBody>
      </p:sp>
      <p:sp>
        <p:nvSpPr>
          <p:cNvPr id="6" name="Title 1"/>
          <p:cNvSpPr txBox="1">
            <a:spLocks/>
          </p:cNvSpPr>
          <p:nvPr/>
        </p:nvSpPr>
        <p:spPr>
          <a:xfrm>
            <a:off x="0" y="0"/>
            <a:ext cx="10515600" cy="4229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Transaction Details: </a:t>
            </a:r>
            <a:r>
              <a:rPr lang="en-US" sz="1600" dirty="0"/>
              <a:t>Allows up to 8000 characters in length to explain/describe the known or suspected violation, text counts down and turns red to alert when the narrative is approaching the maximum limit of 8000.</a:t>
            </a:r>
            <a:endParaRPr lang="en-US" sz="1600" b="1" dirty="0"/>
          </a:p>
        </p:txBody>
      </p:sp>
      <p:pic>
        <p:nvPicPr>
          <p:cNvPr id="7" name="Picture 6">
            <a:extLst>
              <a:ext uri="{FF2B5EF4-FFF2-40B4-BE49-F238E27FC236}">
                <a16:creationId xmlns:a16="http://schemas.microsoft.com/office/drawing/2014/main" id="{F5AB2BCF-EBBA-4388-BE08-7A1573F498B2}"/>
              </a:ext>
            </a:extLst>
          </p:cNvPr>
          <p:cNvPicPr>
            <a:picLocks noChangeAspect="1"/>
          </p:cNvPicPr>
          <p:nvPr/>
        </p:nvPicPr>
        <p:blipFill>
          <a:blip r:embed="rId3"/>
          <a:stretch>
            <a:fillRect/>
          </a:stretch>
        </p:blipFill>
        <p:spPr>
          <a:xfrm>
            <a:off x="73704" y="671244"/>
            <a:ext cx="12192000" cy="3607854"/>
          </a:xfrm>
          <a:prstGeom prst="rect">
            <a:avLst/>
          </a:prstGeom>
        </p:spPr>
      </p:pic>
      <p:pic>
        <p:nvPicPr>
          <p:cNvPr id="5" name="Picture 4">
            <a:extLst>
              <a:ext uri="{FF2B5EF4-FFF2-40B4-BE49-F238E27FC236}">
                <a16:creationId xmlns:a16="http://schemas.microsoft.com/office/drawing/2014/main" id="{E48722D7-C7CF-45AC-882F-FF6104DB151D}"/>
              </a:ext>
            </a:extLst>
          </p:cNvPr>
          <p:cNvPicPr>
            <a:picLocks noChangeAspect="1"/>
          </p:cNvPicPr>
          <p:nvPr/>
        </p:nvPicPr>
        <p:blipFill>
          <a:blip r:embed="rId4"/>
          <a:stretch>
            <a:fillRect/>
          </a:stretch>
        </p:blipFill>
        <p:spPr>
          <a:xfrm>
            <a:off x="9850288" y="3642330"/>
            <a:ext cx="2038095" cy="361905"/>
          </a:xfrm>
          <a:prstGeom prst="rect">
            <a:avLst/>
          </a:prstGeom>
        </p:spPr>
      </p:pic>
    </p:spTree>
    <p:extLst>
      <p:ext uri="{BB962C8B-B14F-4D97-AF65-F5344CB8AC3E}">
        <p14:creationId xmlns:p14="http://schemas.microsoft.com/office/powerpoint/2010/main" val="328233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19</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Save ENF-26:</a:t>
            </a:r>
            <a:r>
              <a:rPr lang="en-US" sz="9600" dirty="0"/>
              <a:t> </a:t>
            </a:r>
            <a:r>
              <a:rPr lang="en-US" sz="6400" dirty="0"/>
              <a:t>An ENF-26 can be saved once an activity is selected, a ‘Suspicious Transaction Successfully Saved’ message displays briefly &amp; the saved ENF-26 can be edited from Forms in Process.</a:t>
            </a:r>
          </a:p>
          <a:p>
            <a:endParaRPr lang="en-US" b="1" dirty="0"/>
          </a:p>
        </p:txBody>
      </p:sp>
      <p:pic>
        <p:nvPicPr>
          <p:cNvPr id="9" name="Picture 8">
            <a:extLst>
              <a:ext uri="{FF2B5EF4-FFF2-40B4-BE49-F238E27FC236}">
                <a16:creationId xmlns:a16="http://schemas.microsoft.com/office/drawing/2014/main" id="{1BB1401D-D604-4A93-83F5-9AECEF354ED3}"/>
              </a:ext>
            </a:extLst>
          </p:cNvPr>
          <p:cNvPicPr>
            <a:picLocks noChangeAspect="1"/>
          </p:cNvPicPr>
          <p:nvPr/>
        </p:nvPicPr>
        <p:blipFill>
          <a:blip r:embed="rId3"/>
          <a:stretch>
            <a:fillRect/>
          </a:stretch>
        </p:blipFill>
        <p:spPr>
          <a:xfrm>
            <a:off x="0" y="635824"/>
            <a:ext cx="12192000" cy="4746598"/>
          </a:xfrm>
          <a:prstGeom prst="rect">
            <a:avLst/>
          </a:prstGeom>
        </p:spPr>
      </p:pic>
    </p:spTree>
    <p:extLst>
      <p:ext uri="{BB962C8B-B14F-4D97-AF65-F5344CB8AC3E}">
        <p14:creationId xmlns:p14="http://schemas.microsoft.com/office/powerpoint/2010/main" val="25715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52" y="1389397"/>
            <a:ext cx="10515600" cy="422997"/>
          </a:xfrm>
        </p:spPr>
        <p:txBody>
          <a:bodyPr>
            <a:normAutofit fontScale="90000"/>
          </a:bodyPr>
          <a:lstStyle/>
          <a:p>
            <a:r>
              <a:rPr lang="en-US" b="1" dirty="0"/>
              <a:t>Table of Contents</a:t>
            </a:r>
          </a:p>
        </p:txBody>
      </p:sp>
      <p:sp>
        <p:nvSpPr>
          <p:cNvPr id="3" name="Content Placeholder 2"/>
          <p:cNvSpPr>
            <a:spLocks noGrp="1"/>
          </p:cNvSpPr>
          <p:nvPr>
            <p:ph idx="1"/>
          </p:nvPr>
        </p:nvSpPr>
        <p:spPr>
          <a:xfrm>
            <a:off x="283152" y="1937879"/>
            <a:ext cx="11625695" cy="4351338"/>
          </a:xfrm>
        </p:spPr>
        <p:txBody>
          <a:bodyPr>
            <a:noAutofit/>
          </a:bodyPr>
          <a:lstStyle/>
          <a:p>
            <a:pPr marL="457200" lvl="1" indent="0">
              <a:buNone/>
            </a:pPr>
            <a:endParaRPr lang="en-US" sz="1800" dirty="0"/>
          </a:p>
          <a:p>
            <a:pPr lvl="1"/>
            <a:endParaRPr lang="en-US" sz="1800" dirty="0"/>
          </a:p>
        </p:txBody>
      </p:sp>
      <p:grpSp>
        <p:nvGrpSpPr>
          <p:cNvPr id="4" name="Group 3"/>
          <p:cNvGrpSpPr/>
          <p:nvPr/>
        </p:nvGrpSpPr>
        <p:grpSpPr>
          <a:xfrm>
            <a:off x="-23351" y="-2912"/>
            <a:ext cx="12215351" cy="1260212"/>
            <a:chOff x="-23351" y="-2912"/>
            <a:chExt cx="12215351" cy="126021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1247775"/>
            </a:xfrm>
            <a:prstGeom prst="rect">
              <a:avLst/>
            </a:prstGeom>
          </p:spPr>
        </p:pic>
        <p:pic>
          <p:nvPicPr>
            <p:cNvPr id="6" name="Picture 5"/>
            <p:cNvPicPr>
              <a:picLocks noChangeAspect="1"/>
            </p:cNvPicPr>
            <p:nvPr/>
          </p:nvPicPr>
          <p:blipFill>
            <a:blip r:embed="rId3"/>
            <a:stretch>
              <a:fillRect/>
            </a:stretch>
          </p:blipFill>
          <p:spPr>
            <a:xfrm>
              <a:off x="10668000" y="0"/>
              <a:ext cx="1524000" cy="1250687"/>
            </a:xfrm>
            <a:prstGeom prst="rect">
              <a:avLst/>
            </a:prstGeom>
          </p:spPr>
        </p:pic>
        <p:pic>
          <p:nvPicPr>
            <p:cNvPr id="7" name="Picture 6"/>
            <p:cNvPicPr>
              <a:picLocks noChangeAspect="1"/>
            </p:cNvPicPr>
            <p:nvPr/>
          </p:nvPicPr>
          <p:blipFill>
            <a:blip r:embed="rId3"/>
            <a:stretch>
              <a:fillRect/>
            </a:stretch>
          </p:blipFill>
          <p:spPr>
            <a:xfrm>
              <a:off x="-23351" y="-2912"/>
              <a:ext cx="1547351" cy="1260212"/>
            </a:xfrm>
            <a:prstGeom prst="rect">
              <a:avLst/>
            </a:prstGeom>
          </p:spPr>
        </p:pic>
      </p:grpSp>
      <p:sp>
        <p:nvSpPr>
          <p:cNvPr id="8" name="Slide Number Placeholder 7"/>
          <p:cNvSpPr>
            <a:spLocks noGrp="1"/>
          </p:cNvSpPr>
          <p:nvPr>
            <p:ph type="sldNum" sz="quarter" idx="12"/>
          </p:nvPr>
        </p:nvSpPr>
        <p:spPr/>
        <p:txBody>
          <a:bodyPr/>
          <a:lstStyle/>
          <a:p>
            <a:fld id="{D1423AA6-A27D-4A74-A42E-8934EFE729D5}" type="slidenum">
              <a:rPr lang="en-US" smtClean="0"/>
              <a:t>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12887463"/>
              </p:ext>
            </p:extLst>
          </p:nvPr>
        </p:nvGraphicFramePr>
        <p:xfrm>
          <a:off x="1371600" y="1934967"/>
          <a:ext cx="3819481" cy="4479000"/>
        </p:xfrm>
        <a:graphic>
          <a:graphicData uri="http://schemas.openxmlformats.org/drawingml/2006/table">
            <a:tbl>
              <a:tblPr firstRow="1" bandRow="1">
                <a:tableStyleId>{2D5ABB26-0587-4C30-8999-92F81FD0307C}</a:tableStyleId>
              </a:tblPr>
              <a:tblGrid>
                <a:gridCol w="2760573">
                  <a:extLst>
                    <a:ext uri="{9D8B030D-6E8A-4147-A177-3AD203B41FA5}">
                      <a16:colId xmlns:a16="http://schemas.microsoft.com/office/drawing/2014/main" val="20000"/>
                    </a:ext>
                  </a:extLst>
                </a:gridCol>
                <a:gridCol w="1058908">
                  <a:extLst>
                    <a:ext uri="{9D8B030D-6E8A-4147-A177-3AD203B41FA5}">
                      <a16:colId xmlns:a16="http://schemas.microsoft.com/office/drawing/2014/main" val="20001"/>
                    </a:ext>
                  </a:extLst>
                </a:gridCol>
              </a:tblGrid>
              <a:tr h="370840">
                <a:tc>
                  <a:txBody>
                    <a:bodyPr/>
                    <a:lstStyle/>
                    <a:p>
                      <a:r>
                        <a:rPr lang="en-US" b="1" dirty="0"/>
                        <a:t>Section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b="1" dirty="0"/>
                        <a:t>Page</a:t>
                      </a:r>
                      <a:r>
                        <a:rPr lang="en-US" b="1" baseline="0" dirty="0"/>
                        <a:t> #</a:t>
                      </a:r>
                      <a:endParaRPr lang="en-US"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ction="ppaction://hlinksldjump"/>
                        </a:rPr>
                        <a:t>Getting Started</a:t>
                      </a: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5" action="ppaction://hlinksldjump"/>
                        </a:rPr>
                        <a:t>Logging into GCBApps</a:t>
                      </a:r>
                      <a:endParaRPr lang="en-US"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6" action="ppaction://hlinksldjump"/>
                        </a:rPr>
                        <a:t>Create an ENF-26 Form</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7" action="ppaction://hlinksldjump"/>
                        </a:rPr>
                        <a:t>Header Information</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8" action="ppaction://hlinksldjump"/>
                        </a:rPr>
                        <a:t>Add, Edit &amp; Delete Suspects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12-16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9" action="ppaction://hlinksldjump"/>
                        </a:rPr>
                        <a:t>Transaction Activities</a:t>
                      </a:r>
                      <a:endParaRPr lang="en-US"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hlinkClick r:id="rId10" action="ppaction://hlinksldjump"/>
                        </a:rPr>
                        <a:t>Transaction Details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ction="ppaction://hlinksldjump"/>
                        </a:rPr>
                        <a:t>Save &amp; Submit</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19-20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2" action="ppaction://hlinksldjump"/>
                        </a:rPr>
                        <a:t>Forms in process</a:t>
                      </a:r>
                      <a:r>
                        <a:rPr lang="en-US" dirty="0"/>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21-23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3" action="ppaction://hlinksldjump"/>
                        </a:rPr>
                        <a:t>Amend Forms</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24-26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4" action="ppaction://hlinksldjump"/>
                        </a:rPr>
                        <a:t>Filing History</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87169"/>
                  </a:ext>
                </a:extLst>
              </a:tr>
            </a:tbl>
          </a:graphicData>
        </a:graphic>
      </p:graphicFrame>
    </p:spTree>
    <p:extLst>
      <p:ext uri="{BB962C8B-B14F-4D97-AF65-F5344CB8AC3E}">
        <p14:creationId xmlns:p14="http://schemas.microsoft.com/office/powerpoint/2010/main" val="97919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20</a:t>
            </a:fld>
            <a:endParaRPr lang="en-US" dirty="0"/>
          </a:p>
        </p:txBody>
      </p:sp>
      <p:sp>
        <p:nvSpPr>
          <p:cNvPr id="6" name="Title 1"/>
          <p:cNvSpPr txBox="1">
            <a:spLocks/>
          </p:cNvSpPr>
          <p:nvPr/>
        </p:nvSpPr>
        <p:spPr>
          <a:xfrm>
            <a:off x="-68424"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Submit ENF-26: </a:t>
            </a:r>
            <a:r>
              <a:rPr lang="en-US" sz="6400" dirty="0"/>
              <a:t>An ENF-26 can be submitted once an activity is selected, a ‘Suspicious Transaction Successfully Submitted’ message displays briefly &amp; the submitted ENF-26 can be amended under Amend Forms</a:t>
            </a:r>
            <a:r>
              <a:rPr lang="en-US" sz="7200" dirty="0"/>
              <a:t>.</a:t>
            </a:r>
            <a:endParaRPr lang="en-US" sz="7200" b="1" dirty="0"/>
          </a:p>
        </p:txBody>
      </p:sp>
      <p:pic>
        <p:nvPicPr>
          <p:cNvPr id="4" name="Picture 3">
            <a:extLst>
              <a:ext uri="{FF2B5EF4-FFF2-40B4-BE49-F238E27FC236}">
                <a16:creationId xmlns:a16="http://schemas.microsoft.com/office/drawing/2014/main" id="{4548DAC5-17C8-41BE-B668-C2EAE9BAE2F1}"/>
              </a:ext>
            </a:extLst>
          </p:cNvPr>
          <p:cNvPicPr>
            <a:picLocks noChangeAspect="1"/>
          </p:cNvPicPr>
          <p:nvPr/>
        </p:nvPicPr>
        <p:blipFill>
          <a:blip r:embed="rId3"/>
          <a:stretch>
            <a:fillRect/>
          </a:stretch>
        </p:blipFill>
        <p:spPr>
          <a:xfrm>
            <a:off x="0" y="577105"/>
            <a:ext cx="12192000" cy="5720568"/>
          </a:xfrm>
          <a:prstGeom prst="rect">
            <a:avLst/>
          </a:prstGeom>
        </p:spPr>
      </p:pic>
    </p:spTree>
    <p:extLst>
      <p:ext uri="{BB962C8B-B14F-4D97-AF65-F5344CB8AC3E}">
        <p14:creationId xmlns:p14="http://schemas.microsoft.com/office/powerpoint/2010/main" val="184434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21</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Forms in Process: </a:t>
            </a:r>
            <a:r>
              <a:rPr lang="en-US" sz="6400" dirty="0"/>
              <a:t>Previously saved ENF-26 forms are saved in Forms in Process with the ability to edit or delete previously saved ENF-26 forms</a:t>
            </a:r>
            <a:r>
              <a:rPr lang="en-US" sz="6400" b="1" dirty="0"/>
              <a:t>. </a:t>
            </a:r>
            <a:r>
              <a:rPr lang="en-US" sz="6400" dirty="0"/>
              <a:t>The form can be Canceled, Printed, Saved or submitted.</a:t>
            </a:r>
          </a:p>
          <a:p>
            <a:endParaRPr lang="en-US" sz="7200" dirty="0"/>
          </a:p>
          <a:p>
            <a:endParaRPr lang="en-US" b="1" dirty="0"/>
          </a:p>
        </p:txBody>
      </p:sp>
      <p:pic>
        <p:nvPicPr>
          <p:cNvPr id="2" name="Picture 1">
            <a:extLst>
              <a:ext uri="{FF2B5EF4-FFF2-40B4-BE49-F238E27FC236}">
                <a16:creationId xmlns:a16="http://schemas.microsoft.com/office/drawing/2014/main" id="{1B249FA2-4AEE-4B27-815E-C1F78584B1C4}"/>
              </a:ext>
            </a:extLst>
          </p:cNvPr>
          <p:cNvPicPr>
            <a:picLocks noChangeAspect="1"/>
          </p:cNvPicPr>
          <p:nvPr/>
        </p:nvPicPr>
        <p:blipFill>
          <a:blip r:embed="rId3"/>
          <a:stretch>
            <a:fillRect/>
          </a:stretch>
        </p:blipFill>
        <p:spPr>
          <a:xfrm>
            <a:off x="0" y="595760"/>
            <a:ext cx="12192000" cy="5789155"/>
          </a:xfrm>
          <a:prstGeom prst="rect">
            <a:avLst/>
          </a:prstGeom>
        </p:spPr>
      </p:pic>
    </p:spTree>
    <p:extLst>
      <p:ext uri="{BB962C8B-B14F-4D97-AF65-F5344CB8AC3E}">
        <p14:creationId xmlns:p14="http://schemas.microsoft.com/office/powerpoint/2010/main" val="256199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22</a:t>
            </a:fld>
            <a:endParaRPr lang="en-US" dirty="0"/>
          </a:p>
        </p:txBody>
      </p:sp>
      <p:sp>
        <p:nvSpPr>
          <p:cNvPr id="6" name="Title 1"/>
          <p:cNvSpPr txBox="1">
            <a:spLocks/>
          </p:cNvSpPr>
          <p:nvPr/>
        </p:nvSpPr>
        <p:spPr>
          <a:xfrm>
            <a:off x="0" y="78652"/>
            <a:ext cx="121920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Forms in Process: </a:t>
            </a:r>
            <a:r>
              <a:rPr lang="en-US" sz="6400" dirty="0"/>
              <a:t>Fields are prefilled with the initial ENF-26 form data, make changes to Suspect(s), Transaction Activities or Transaction Details then click Submit (header information cannot be edited).</a:t>
            </a:r>
            <a:endParaRPr lang="en-US" sz="6400" b="1" dirty="0"/>
          </a:p>
        </p:txBody>
      </p:sp>
      <p:pic>
        <p:nvPicPr>
          <p:cNvPr id="4" name="Picture 3">
            <a:extLst>
              <a:ext uri="{FF2B5EF4-FFF2-40B4-BE49-F238E27FC236}">
                <a16:creationId xmlns:a16="http://schemas.microsoft.com/office/drawing/2014/main" id="{DE53A169-8ADB-4070-BF85-0FCDC3F55785}"/>
              </a:ext>
            </a:extLst>
          </p:cNvPr>
          <p:cNvPicPr>
            <a:picLocks noChangeAspect="1"/>
          </p:cNvPicPr>
          <p:nvPr/>
        </p:nvPicPr>
        <p:blipFill>
          <a:blip r:embed="rId3"/>
          <a:stretch>
            <a:fillRect/>
          </a:stretch>
        </p:blipFill>
        <p:spPr>
          <a:xfrm>
            <a:off x="0" y="688842"/>
            <a:ext cx="9052560" cy="5363841"/>
          </a:xfrm>
          <a:prstGeom prst="rect">
            <a:avLst/>
          </a:prstGeom>
        </p:spPr>
      </p:pic>
      <p:pic>
        <p:nvPicPr>
          <p:cNvPr id="2" name="Picture 1">
            <a:extLst>
              <a:ext uri="{FF2B5EF4-FFF2-40B4-BE49-F238E27FC236}">
                <a16:creationId xmlns:a16="http://schemas.microsoft.com/office/drawing/2014/main" id="{794A175F-A33E-4191-9901-3738083B3AAE}"/>
              </a:ext>
            </a:extLst>
          </p:cNvPr>
          <p:cNvPicPr>
            <a:picLocks noChangeAspect="1"/>
          </p:cNvPicPr>
          <p:nvPr/>
        </p:nvPicPr>
        <p:blipFill>
          <a:blip r:embed="rId4"/>
          <a:stretch>
            <a:fillRect/>
          </a:stretch>
        </p:blipFill>
        <p:spPr>
          <a:xfrm>
            <a:off x="6687638" y="5690778"/>
            <a:ext cx="2038095" cy="361905"/>
          </a:xfrm>
          <a:prstGeom prst="rect">
            <a:avLst/>
          </a:prstGeom>
        </p:spPr>
      </p:pic>
    </p:spTree>
    <p:extLst>
      <p:ext uri="{BB962C8B-B14F-4D97-AF65-F5344CB8AC3E}">
        <p14:creationId xmlns:p14="http://schemas.microsoft.com/office/powerpoint/2010/main" val="132861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23</a:t>
            </a:fld>
            <a:endParaRPr lang="en-US" dirty="0"/>
          </a:p>
        </p:txBody>
      </p:sp>
      <p:sp>
        <p:nvSpPr>
          <p:cNvPr id="6" name="Title 1"/>
          <p:cNvSpPr txBox="1">
            <a:spLocks/>
          </p:cNvSpPr>
          <p:nvPr/>
        </p:nvSpPr>
        <p:spPr>
          <a:xfrm>
            <a:off x="0" y="0"/>
            <a:ext cx="10515600" cy="42299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t>Forms in Process: </a:t>
            </a:r>
            <a:r>
              <a:rPr lang="en-US" sz="1600" dirty="0"/>
              <a:t>Submission Confirmation screen is displayed, click </a:t>
            </a:r>
            <a:r>
              <a:rPr lang="en-US" sz="1600" i="1" dirty="0"/>
              <a:t>Print</a:t>
            </a:r>
            <a:r>
              <a:rPr lang="en-US" sz="1600" dirty="0"/>
              <a:t> to download a PDF.</a:t>
            </a:r>
          </a:p>
          <a:p>
            <a:endParaRPr lang="en-US" b="1" dirty="0"/>
          </a:p>
        </p:txBody>
      </p:sp>
      <p:pic>
        <p:nvPicPr>
          <p:cNvPr id="4" name="Picture 3">
            <a:extLst>
              <a:ext uri="{FF2B5EF4-FFF2-40B4-BE49-F238E27FC236}">
                <a16:creationId xmlns:a16="http://schemas.microsoft.com/office/drawing/2014/main" id="{652FF378-DF6F-441E-B288-4454BC7A515F}"/>
              </a:ext>
            </a:extLst>
          </p:cNvPr>
          <p:cNvPicPr>
            <a:picLocks noChangeAspect="1"/>
          </p:cNvPicPr>
          <p:nvPr/>
        </p:nvPicPr>
        <p:blipFill>
          <a:blip r:embed="rId3"/>
          <a:stretch>
            <a:fillRect/>
          </a:stretch>
        </p:blipFill>
        <p:spPr>
          <a:xfrm>
            <a:off x="0" y="422997"/>
            <a:ext cx="12192000" cy="5720568"/>
          </a:xfrm>
          <a:prstGeom prst="rect">
            <a:avLst/>
          </a:prstGeom>
        </p:spPr>
      </p:pic>
    </p:spTree>
    <p:extLst>
      <p:ext uri="{BB962C8B-B14F-4D97-AF65-F5344CB8AC3E}">
        <p14:creationId xmlns:p14="http://schemas.microsoft.com/office/powerpoint/2010/main" val="122570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p>
          <a:p>
            <a:fld id="{D1423AA6-A27D-4A74-A42E-8934EFE729D5}" type="slidenum">
              <a:rPr lang="en-US" smtClean="0"/>
              <a:t>24</a:t>
            </a:fld>
            <a:endParaRPr lang="en-US" dirty="0"/>
          </a:p>
        </p:txBody>
      </p:sp>
      <p:sp>
        <p:nvSpPr>
          <p:cNvPr id="6" name="Title 1"/>
          <p:cNvSpPr txBox="1">
            <a:spLocks/>
          </p:cNvSpPr>
          <p:nvPr/>
        </p:nvSpPr>
        <p:spPr>
          <a:xfrm>
            <a:off x="-67959"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Amend Forms: </a:t>
            </a:r>
            <a:r>
              <a:rPr lang="en-US" sz="6400" dirty="0"/>
              <a:t>Previously submitted ENF-26 forms can be amended from Amend Forms, enter Location, Form and Year then select an ENF-26.</a:t>
            </a:r>
            <a:endParaRPr lang="en-US" sz="6400" b="1" dirty="0"/>
          </a:p>
        </p:txBody>
      </p:sp>
      <p:pic>
        <p:nvPicPr>
          <p:cNvPr id="7" name="Picture 6">
            <a:extLst>
              <a:ext uri="{FF2B5EF4-FFF2-40B4-BE49-F238E27FC236}">
                <a16:creationId xmlns:a16="http://schemas.microsoft.com/office/drawing/2014/main" id="{E1EEDA56-1ACB-475C-A923-BC68DE98A184}"/>
              </a:ext>
            </a:extLst>
          </p:cNvPr>
          <p:cNvPicPr>
            <a:picLocks noChangeAspect="1"/>
          </p:cNvPicPr>
          <p:nvPr/>
        </p:nvPicPr>
        <p:blipFill>
          <a:blip r:embed="rId3"/>
          <a:stretch>
            <a:fillRect/>
          </a:stretch>
        </p:blipFill>
        <p:spPr>
          <a:xfrm>
            <a:off x="0" y="516975"/>
            <a:ext cx="12192000" cy="5555401"/>
          </a:xfrm>
          <a:prstGeom prst="rect">
            <a:avLst/>
          </a:prstGeom>
        </p:spPr>
      </p:pic>
    </p:spTree>
    <p:extLst>
      <p:ext uri="{BB962C8B-B14F-4D97-AF65-F5344CB8AC3E}">
        <p14:creationId xmlns:p14="http://schemas.microsoft.com/office/powerpoint/2010/main" val="232800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25</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Amend Forms: </a:t>
            </a:r>
            <a:r>
              <a:rPr lang="en-US" sz="6400" dirty="0"/>
              <a:t>Fields are prefilled with the initial ENF-26 form data, make changes to Suspect(s), Transaction Activities or Transaction Details then click Submit (header information cannot be edited).</a:t>
            </a:r>
            <a:endParaRPr lang="en-US" sz="6400" b="1" dirty="0"/>
          </a:p>
        </p:txBody>
      </p:sp>
      <p:pic>
        <p:nvPicPr>
          <p:cNvPr id="7" name="Picture 6">
            <a:extLst>
              <a:ext uri="{FF2B5EF4-FFF2-40B4-BE49-F238E27FC236}">
                <a16:creationId xmlns:a16="http://schemas.microsoft.com/office/drawing/2014/main" id="{3EB08491-BEFF-4E34-BF80-A0729B30E040}"/>
              </a:ext>
            </a:extLst>
          </p:cNvPr>
          <p:cNvPicPr>
            <a:picLocks noChangeAspect="1"/>
          </p:cNvPicPr>
          <p:nvPr/>
        </p:nvPicPr>
        <p:blipFill>
          <a:blip r:embed="rId3"/>
          <a:stretch>
            <a:fillRect/>
          </a:stretch>
        </p:blipFill>
        <p:spPr>
          <a:xfrm>
            <a:off x="0" y="516303"/>
            <a:ext cx="8929932" cy="5532581"/>
          </a:xfrm>
          <a:prstGeom prst="rect">
            <a:avLst/>
          </a:prstGeom>
        </p:spPr>
      </p:pic>
      <p:pic>
        <p:nvPicPr>
          <p:cNvPr id="2" name="Picture 1">
            <a:extLst>
              <a:ext uri="{FF2B5EF4-FFF2-40B4-BE49-F238E27FC236}">
                <a16:creationId xmlns:a16="http://schemas.microsoft.com/office/drawing/2014/main" id="{B180DB0E-5F67-4943-BDD9-9A0BA25576CA}"/>
              </a:ext>
            </a:extLst>
          </p:cNvPr>
          <p:cNvPicPr>
            <a:picLocks noChangeAspect="1"/>
          </p:cNvPicPr>
          <p:nvPr/>
        </p:nvPicPr>
        <p:blipFill>
          <a:blip r:embed="rId4"/>
          <a:stretch>
            <a:fillRect/>
          </a:stretch>
        </p:blipFill>
        <p:spPr>
          <a:xfrm>
            <a:off x="6572505" y="5780285"/>
            <a:ext cx="2038095" cy="361905"/>
          </a:xfrm>
          <a:prstGeom prst="rect">
            <a:avLst/>
          </a:prstGeom>
        </p:spPr>
      </p:pic>
    </p:spTree>
    <p:extLst>
      <p:ext uri="{BB962C8B-B14F-4D97-AF65-F5344CB8AC3E}">
        <p14:creationId xmlns:p14="http://schemas.microsoft.com/office/powerpoint/2010/main" val="93856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26</a:t>
            </a:fld>
            <a:endParaRPr lang="en-US" dirty="0"/>
          </a:p>
        </p:txBody>
      </p:sp>
      <p:sp>
        <p:nvSpPr>
          <p:cNvPr id="6" name="Title 1"/>
          <p:cNvSpPr txBox="1">
            <a:spLocks/>
          </p:cNvSpPr>
          <p:nvPr/>
        </p:nvSpPr>
        <p:spPr>
          <a:xfrm>
            <a:off x="0" y="0"/>
            <a:ext cx="10515600" cy="422997"/>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b="1" dirty="0"/>
              <a:t>Amend Forms: </a:t>
            </a:r>
            <a:r>
              <a:rPr lang="en-US" sz="4300" dirty="0"/>
              <a:t>The</a:t>
            </a:r>
            <a:r>
              <a:rPr lang="en-US" sz="4300" b="1" dirty="0"/>
              <a:t> </a:t>
            </a:r>
            <a:r>
              <a:rPr lang="en-US" sz="4300" dirty="0"/>
              <a:t>Submission Confirmation displays, click </a:t>
            </a:r>
            <a:r>
              <a:rPr lang="en-US" sz="4300" i="1" dirty="0"/>
              <a:t>Print</a:t>
            </a:r>
            <a:r>
              <a:rPr lang="en-US" sz="4300" dirty="0"/>
              <a:t> to download a PDF version of the confirmation.</a:t>
            </a:r>
          </a:p>
          <a:p>
            <a:endParaRPr lang="en-US" b="1" dirty="0"/>
          </a:p>
        </p:txBody>
      </p:sp>
      <p:pic>
        <p:nvPicPr>
          <p:cNvPr id="2" name="Picture 1">
            <a:extLst>
              <a:ext uri="{FF2B5EF4-FFF2-40B4-BE49-F238E27FC236}">
                <a16:creationId xmlns:a16="http://schemas.microsoft.com/office/drawing/2014/main" id="{874E78A6-D2B2-42D8-8482-E7E7B6129612}"/>
              </a:ext>
            </a:extLst>
          </p:cNvPr>
          <p:cNvPicPr>
            <a:picLocks noChangeAspect="1"/>
          </p:cNvPicPr>
          <p:nvPr/>
        </p:nvPicPr>
        <p:blipFill>
          <a:blip r:embed="rId3"/>
          <a:stretch>
            <a:fillRect/>
          </a:stretch>
        </p:blipFill>
        <p:spPr>
          <a:xfrm>
            <a:off x="0" y="422997"/>
            <a:ext cx="12192000" cy="5720568"/>
          </a:xfrm>
          <a:prstGeom prst="rect">
            <a:avLst/>
          </a:prstGeom>
        </p:spPr>
      </p:pic>
    </p:spTree>
    <p:extLst>
      <p:ext uri="{BB962C8B-B14F-4D97-AF65-F5344CB8AC3E}">
        <p14:creationId xmlns:p14="http://schemas.microsoft.com/office/powerpoint/2010/main" val="341711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27</a:t>
            </a:fld>
            <a:endParaRPr lang="en-US" dirty="0"/>
          </a:p>
        </p:txBody>
      </p:sp>
      <p:sp>
        <p:nvSpPr>
          <p:cNvPr id="6" name="Title 1"/>
          <p:cNvSpPr txBox="1">
            <a:spLocks/>
          </p:cNvSpPr>
          <p:nvPr/>
        </p:nvSpPr>
        <p:spPr>
          <a:xfrm>
            <a:off x="0" y="0"/>
            <a:ext cx="10515600" cy="1035698"/>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t>Filing History: </a:t>
            </a:r>
            <a:r>
              <a:rPr lang="en-US" sz="1800" dirty="0"/>
              <a:t>The ENF-26 should be searched using Search Type; Submission Date.  A Submission Confirmation can be download by clicking the Filing number for the applicable ENF-26.  Please note that the Suspicious Transaction Report cannot be downloaded from Filing History therefore the ENF-26 form type is not displayed as a link. </a:t>
            </a:r>
            <a:endParaRPr lang="en-US" sz="1800" b="1" dirty="0"/>
          </a:p>
        </p:txBody>
      </p:sp>
      <p:pic>
        <p:nvPicPr>
          <p:cNvPr id="2" name="Picture 1">
            <a:extLst>
              <a:ext uri="{FF2B5EF4-FFF2-40B4-BE49-F238E27FC236}">
                <a16:creationId xmlns:a16="http://schemas.microsoft.com/office/drawing/2014/main" id="{78E5B758-E4D2-4DFA-B28F-141784A19C8F}"/>
              </a:ext>
            </a:extLst>
          </p:cNvPr>
          <p:cNvPicPr>
            <a:picLocks noChangeAspect="1"/>
          </p:cNvPicPr>
          <p:nvPr/>
        </p:nvPicPr>
        <p:blipFill>
          <a:blip r:embed="rId3"/>
          <a:stretch>
            <a:fillRect/>
          </a:stretch>
        </p:blipFill>
        <p:spPr>
          <a:xfrm>
            <a:off x="0" y="900885"/>
            <a:ext cx="12192000" cy="5555844"/>
          </a:xfrm>
          <a:prstGeom prst="rect">
            <a:avLst/>
          </a:prstGeom>
        </p:spPr>
      </p:pic>
      <p:pic>
        <p:nvPicPr>
          <p:cNvPr id="7" name="Picture 6">
            <a:extLst>
              <a:ext uri="{FF2B5EF4-FFF2-40B4-BE49-F238E27FC236}">
                <a16:creationId xmlns:a16="http://schemas.microsoft.com/office/drawing/2014/main" id="{C77666BB-3CA2-493D-99F5-B48875B228C0}"/>
              </a:ext>
            </a:extLst>
          </p:cNvPr>
          <p:cNvPicPr>
            <a:picLocks noChangeAspect="1"/>
          </p:cNvPicPr>
          <p:nvPr/>
        </p:nvPicPr>
        <p:blipFill>
          <a:blip r:embed="rId4"/>
          <a:stretch>
            <a:fillRect/>
          </a:stretch>
        </p:blipFill>
        <p:spPr>
          <a:xfrm>
            <a:off x="1400109" y="2899044"/>
            <a:ext cx="4695891" cy="276190"/>
          </a:xfrm>
          <a:prstGeom prst="rect">
            <a:avLst/>
          </a:prstGeom>
        </p:spPr>
      </p:pic>
    </p:spTree>
    <p:extLst>
      <p:ext uri="{BB962C8B-B14F-4D97-AF65-F5344CB8AC3E}">
        <p14:creationId xmlns:p14="http://schemas.microsoft.com/office/powerpoint/2010/main" val="394215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52" y="1324433"/>
            <a:ext cx="10515600" cy="422997"/>
          </a:xfrm>
        </p:spPr>
        <p:txBody>
          <a:bodyPr>
            <a:noAutofit/>
          </a:bodyPr>
          <a:lstStyle/>
          <a:p>
            <a:r>
              <a:rPr lang="en-US" sz="2400" b="1" dirty="0"/>
              <a:t>Getting Started </a:t>
            </a:r>
          </a:p>
        </p:txBody>
      </p:sp>
      <p:sp>
        <p:nvSpPr>
          <p:cNvPr id="3" name="Content Placeholder 2"/>
          <p:cNvSpPr>
            <a:spLocks noGrp="1"/>
          </p:cNvSpPr>
          <p:nvPr>
            <p:ph idx="1"/>
          </p:nvPr>
        </p:nvSpPr>
        <p:spPr>
          <a:xfrm>
            <a:off x="174095" y="1747430"/>
            <a:ext cx="11625695" cy="4351338"/>
          </a:xfrm>
        </p:spPr>
        <p:txBody>
          <a:bodyPr>
            <a:noAutofit/>
          </a:bodyPr>
          <a:lstStyle/>
          <a:p>
            <a:pPr marL="0" indent="0">
              <a:buNone/>
            </a:pPr>
            <a:r>
              <a:rPr lang="en-US" sz="1600" b="1" dirty="0"/>
              <a:t>Access</a:t>
            </a:r>
            <a:r>
              <a:rPr lang="en-US" sz="1600" dirty="0"/>
              <a:t> to Suspicious Transaction forms is available through the NV Gaming Control Board site at </a:t>
            </a:r>
            <a:r>
              <a:rPr lang="en-US" sz="1600" dirty="0">
                <a:hlinkClick r:id="rId2"/>
              </a:rPr>
              <a:t>https://gcbapps.nv.gov/</a:t>
            </a:r>
            <a:endParaRPr lang="en-US" sz="1600" dirty="0"/>
          </a:p>
          <a:p>
            <a:pPr marL="0" indent="0">
              <a:buNone/>
            </a:pPr>
            <a:r>
              <a:rPr lang="en-US" sz="1600" b="1" dirty="0"/>
              <a:t>User Accounts </a:t>
            </a:r>
            <a:r>
              <a:rPr lang="en-US" sz="1600" dirty="0"/>
              <a:t>must be assigned by the Location Administrator to gain access to Regulatory Forms for the ENF-26. To obtain a user account to access ENF-26/Suspicious Transactions:</a:t>
            </a:r>
          </a:p>
          <a:p>
            <a:pPr lvl="1"/>
            <a:r>
              <a:rPr lang="en-US" sz="1600" dirty="0"/>
              <a:t>The Location Administrator, for the licensed location, creates and/or assigns the user account.  Every location has a Location Administrator.  </a:t>
            </a:r>
          </a:p>
          <a:p>
            <a:pPr lvl="1"/>
            <a:r>
              <a:rPr lang="en-US" sz="1600" dirty="0"/>
              <a:t>The Location Administrator will search for the user that has been designated to create and submit their BWR forms and either </a:t>
            </a:r>
          </a:p>
          <a:p>
            <a:pPr marL="457200" lvl="1" indent="0">
              <a:buNone/>
            </a:pPr>
            <a:r>
              <a:rPr lang="en-US" sz="1600" dirty="0"/>
              <a:t>	1) Add the Regulatory Forms application to their existing account or </a:t>
            </a:r>
          </a:p>
          <a:p>
            <a:pPr marL="914400" lvl="2" indent="0">
              <a:buNone/>
            </a:pPr>
            <a:r>
              <a:rPr lang="en-US" sz="1600" dirty="0"/>
              <a:t>2) Create a new user account and add the Regulatory Forms application to the new user account.  </a:t>
            </a:r>
          </a:p>
          <a:p>
            <a:r>
              <a:rPr lang="en-US" sz="1600" b="1" dirty="0"/>
              <a:t>Compliance </a:t>
            </a:r>
            <a:r>
              <a:rPr lang="en-US" sz="1600" dirty="0"/>
              <a:t>requirements for Suspicious Transactions are found at:</a:t>
            </a:r>
          </a:p>
          <a:p>
            <a:pPr lvl="1"/>
            <a:r>
              <a:rPr lang="en-US" sz="1600" dirty="0"/>
              <a:t> </a:t>
            </a:r>
            <a:r>
              <a:rPr lang="en-US" sz="1600" u="sng" dirty="0">
                <a:hlinkClick r:id="rId3"/>
              </a:rPr>
              <a:t>https://gaming.nv.gov/modules/showdocument.aspx?documentid=15427</a:t>
            </a:r>
            <a:endParaRPr lang="en-US" sz="1600" dirty="0"/>
          </a:p>
          <a:p>
            <a:pPr lvl="1"/>
            <a:r>
              <a:rPr lang="en-US" sz="1600" u="sng" dirty="0">
                <a:hlinkClick r:id="rId4"/>
              </a:rPr>
              <a:t>https://gaming.nv.gov/modules/showdocument.aspx?documentid=17094</a:t>
            </a:r>
            <a:endParaRPr lang="en-US" sz="1600" dirty="0"/>
          </a:p>
          <a:p>
            <a:r>
              <a:rPr lang="en-US" sz="1600" dirty="0"/>
              <a:t>Following this process helps to keep gaming industry locations in compliance per the NV Gaming Control Board industry statutes and regulations.</a:t>
            </a:r>
          </a:p>
          <a:p>
            <a:pPr lvl="1"/>
            <a:endParaRPr lang="en-US" sz="1800" dirty="0"/>
          </a:p>
        </p:txBody>
      </p:sp>
      <p:grpSp>
        <p:nvGrpSpPr>
          <p:cNvPr id="4" name="Group 3"/>
          <p:cNvGrpSpPr/>
          <p:nvPr/>
        </p:nvGrpSpPr>
        <p:grpSpPr>
          <a:xfrm>
            <a:off x="-23351" y="-2912"/>
            <a:ext cx="12215351" cy="1260212"/>
            <a:chOff x="-23351" y="-2912"/>
            <a:chExt cx="12215351" cy="1260212"/>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0"/>
              <a:ext cx="9144000" cy="1247775"/>
            </a:xfrm>
            <a:prstGeom prst="rect">
              <a:avLst/>
            </a:prstGeom>
          </p:spPr>
        </p:pic>
        <p:pic>
          <p:nvPicPr>
            <p:cNvPr id="6" name="Picture 5"/>
            <p:cNvPicPr>
              <a:picLocks noChangeAspect="1"/>
            </p:cNvPicPr>
            <p:nvPr/>
          </p:nvPicPr>
          <p:blipFill>
            <a:blip r:embed="rId6"/>
            <a:stretch>
              <a:fillRect/>
            </a:stretch>
          </p:blipFill>
          <p:spPr>
            <a:xfrm>
              <a:off x="10668000" y="0"/>
              <a:ext cx="1524000" cy="1250687"/>
            </a:xfrm>
            <a:prstGeom prst="rect">
              <a:avLst/>
            </a:prstGeom>
          </p:spPr>
        </p:pic>
        <p:pic>
          <p:nvPicPr>
            <p:cNvPr id="7" name="Picture 6"/>
            <p:cNvPicPr>
              <a:picLocks noChangeAspect="1"/>
            </p:cNvPicPr>
            <p:nvPr/>
          </p:nvPicPr>
          <p:blipFill>
            <a:blip r:embed="rId6"/>
            <a:stretch>
              <a:fillRect/>
            </a:stretch>
          </p:blipFill>
          <p:spPr>
            <a:xfrm>
              <a:off x="-23351" y="-2912"/>
              <a:ext cx="1547351" cy="1260212"/>
            </a:xfrm>
            <a:prstGeom prst="rect">
              <a:avLst/>
            </a:prstGeom>
          </p:spPr>
        </p:pic>
      </p:grpSp>
      <p:sp>
        <p:nvSpPr>
          <p:cNvPr id="8" name="Slide Number Placeholder 7"/>
          <p:cNvSpPr>
            <a:spLocks noGrp="1"/>
          </p:cNvSpPr>
          <p:nvPr>
            <p:ph type="sldNum" sz="quarter" idx="12"/>
          </p:nvPr>
        </p:nvSpPr>
        <p:spPr/>
        <p:txBody>
          <a:bodyPr/>
          <a:lstStyle/>
          <a:p>
            <a:fld id="{D1423AA6-A27D-4A74-A42E-8934EFE729D5}" type="slidenum">
              <a:rPr lang="en-US" smtClean="0"/>
              <a:t>3</a:t>
            </a:fld>
            <a:endParaRPr lang="en-US" dirty="0"/>
          </a:p>
        </p:txBody>
      </p:sp>
    </p:spTree>
    <p:extLst>
      <p:ext uri="{BB962C8B-B14F-4D97-AF65-F5344CB8AC3E}">
        <p14:creationId xmlns:p14="http://schemas.microsoft.com/office/powerpoint/2010/main" val="198241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64559"/>
            <a:ext cx="12192000" cy="5402401"/>
          </a:xfrm>
          <a:prstGeom prst="rect">
            <a:avLst/>
          </a:prstGeom>
        </p:spPr>
      </p:pic>
      <p:sp>
        <p:nvSpPr>
          <p:cNvPr id="2" name="Slide Number Placeholder 1"/>
          <p:cNvSpPr>
            <a:spLocks noGrp="1"/>
          </p:cNvSpPr>
          <p:nvPr>
            <p:ph type="sldNum" sz="quarter" idx="12"/>
          </p:nvPr>
        </p:nvSpPr>
        <p:spPr/>
        <p:txBody>
          <a:bodyPr/>
          <a:lstStyle/>
          <a:p>
            <a:fld id="{D1423AA6-A27D-4A74-A42E-8934EFE729D5}" type="slidenum">
              <a:rPr lang="en-US" smtClean="0"/>
              <a:t>4</a:t>
            </a:fld>
            <a:endParaRPr lang="en-US" dirty="0"/>
          </a:p>
        </p:txBody>
      </p:sp>
      <p:sp>
        <p:nvSpPr>
          <p:cNvPr id="7" name="Oval 6"/>
          <p:cNvSpPr/>
          <p:nvPr/>
        </p:nvSpPr>
        <p:spPr>
          <a:xfrm>
            <a:off x="4393250" y="2303362"/>
            <a:ext cx="884806" cy="34987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0"/>
            <a:ext cx="10515600" cy="6884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Log in: </a:t>
            </a:r>
            <a:r>
              <a:rPr lang="en-US" sz="1600" dirty="0"/>
              <a:t>Use your GCB account username and password &amp; click the Log in button.</a:t>
            </a:r>
            <a:endParaRPr lang="en-US" sz="1600" b="1" dirty="0"/>
          </a:p>
        </p:txBody>
      </p:sp>
    </p:spTree>
    <p:extLst>
      <p:ext uri="{BB962C8B-B14F-4D97-AF65-F5344CB8AC3E}">
        <p14:creationId xmlns:p14="http://schemas.microsoft.com/office/powerpoint/2010/main" val="194175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06" y="5342173"/>
            <a:ext cx="12192000" cy="646331"/>
          </a:xfrm>
          <a:prstGeom prst="rect">
            <a:avLst/>
          </a:prstGeom>
          <a:noFill/>
        </p:spPr>
        <p:txBody>
          <a:bodyPr wrap="square" rtlCol="0">
            <a:spAutoFit/>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D1423AA6-A27D-4A74-A42E-8934EFE729D5}" type="slidenum">
              <a:rPr lang="en-US" smtClean="0"/>
              <a:t>5</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Welcome to GCB Web:</a:t>
            </a:r>
            <a:r>
              <a:rPr lang="en-US" sz="10400" b="1" dirty="0"/>
              <a:t> </a:t>
            </a:r>
            <a:r>
              <a:rPr lang="en-US" sz="6400" dirty="0"/>
              <a:t>Select </a:t>
            </a:r>
            <a:r>
              <a:rPr lang="en-US" sz="6400" b="1" dirty="0"/>
              <a:t>Forms and Applications </a:t>
            </a:r>
            <a:r>
              <a:rPr lang="en-US" sz="6400" dirty="0"/>
              <a:t>and then select </a:t>
            </a:r>
            <a:r>
              <a:rPr lang="en-US" sz="6400" b="1" dirty="0"/>
              <a:t>Regulatory Forms</a:t>
            </a:r>
            <a:endParaRPr lang="en-US" sz="6400" dirty="0"/>
          </a:p>
          <a:p>
            <a:endParaRPr lang="en-US" b="1" dirty="0"/>
          </a:p>
        </p:txBody>
      </p:sp>
      <p:pic>
        <p:nvPicPr>
          <p:cNvPr id="10" name="Picture 9">
            <a:extLst>
              <a:ext uri="{FF2B5EF4-FFF2-40B4-BE49-F238E27FC236}">
                <a16:creationId xmlns:a16="http://schemas.microsoft.com/office/drawing/2014/main" id="{68E1EF3B-2E92-4ACC-AA5D-09F966E6D202}"/>
              </a:ext>
            </a:extLst>
          </p:cNvPr>
          <p:cNvPicPr>
            <a:picLocks noChangeAspect="1"/>
          </p:cNvPicPr>
          <p:nvPr/>
        </p:nvPicPr>
        <p:blipFill>
          <a:blip r:embed="rId3"/>
          <a:stretch>
            <a:fillRect/>
          </a:stretch>
        </p:blipFill>
        <p:spPr>
          <a:xfrm>
            <a:off x="0" y="327324"/>
            <a:ext cx="12192000" cy="5493400"/>
          </a:xfrm>
          <a:prstGeom prst="rect">
            <a:avLst/>
          </a:prstGeom>
        </p:spPr>
      </p:pic>
    </p:spTree>
    <p:extLst>
      <p:ext uri="{BB962C8B-B14F-4D97-AF65-F5344CB8AC3E}">
        <p14:creationId xmlns:p14="http://schemas.microsoft.com/office/powerpoint/2010/main" val="420036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1423AA6-A27D-4A74-A42E-8934EFE729D5}" type="slidenum">
              <a:rPr lang="en-US" smtClean="0"/>
              <a:t>6</a:t>
            </a:fld>
            <a:endParaRPr lang="en-US" dirty="0"/>
          </a:p>
        </p:txBody>
      </p:sp>
      <p:sp>
        <p:nvSpPr>
          <p:cNvPr id="6" name="Title 1"/>
          <p:cNvSpPr txBox="1">
            <a:spLocks/>
          </p:cNvSpPr>
          <p:nvPr/>
        </p:nvSpPr>
        <p:spPr>
          <a:xfrm>
            <a:off x="0" y="0"/>
            <a:ext cx="10515600" cy="422997"/>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b="1" dirty="0"/>
              <a:t>Regulatory Forms Landing page: </a:t>
            </a:r>
            <a:r>
              <a:rPr lang="en-US" sz="7200" dirty="0"/>
              <a:t>System messages and announcements may be displayed here.</a:t>
            </a:r>
          </a:p>
          <a:p>
            <a:endParaRPr lang="en-US" b="1" dirty="0"/>
          </a:p>
        </p:txBody>
      </p:sp>
      <p:pic>
        <p:nvPicPr>
          <p:cNvPr id="4" name="Picture 3">
            <a:extLst>
              <a:ext uri="{FF2B5EF4-FFF2-40B4-BE49-F238E27FC236}">
                <a16:creationId xmlns:a16="http://schemas.microsoft.com/office/drawing/2014/main" id="{005728D6-D147-49E7-A685-4A7AA3F3A449}"/>
              </a:ext>
            </a:extLst>
          </p:cNvPr>
          <p:cNvPicPr>
            <a:picLocks noChangeAspect="1"/>
          </p:cNvPicPr>
          <p:nvPr/>
        </p:nvPicPr>
        <p:blipFill>
          <a:blip r:embed="rId3"/>
          <a:stretch>
            <a:fillRect/>
          </a:stretch>
        </p:blipFill>
        <p:spPr>
          <a:xfrm>
            <a:off x="0" y="326509"/>
            <a:ext cx="12192000" cy="6126330"/>
          </a:xfrm>
          <a:prstGeom prst="rect">
            <a:avLst/>
          </a:prstGeom>
        </p:spPr>
      </p:pic>
    </p:spTree>
    <p:extLst>
      <p:ext uri="{BB962C8B-B14F-4D97-AF65-F5344CB8AC3E}">
        <p14:creationId xmlns:p14="http://schemas.microsoft.com/office/powerpoint/2010/main" val="323218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423AA6-A27D-4A74-A42E-8934EFE729D5}" type="slidenum">
              <a:rPr lang="en-US" smtClean="0"/>
              <a:t>7</a:t>
            </a:fld>
            <a:endParaRPr lang="en-US" dirty="0"/>
          </a:p>
        </p:txBody>
      </p:sp>
      <p:sp>
        <p:nvSpPr>
          <p:cNvPr id="6" name="Title 1"/>
          <p:cNvSpPr txBox="1">
            <a:spLocks/>
          </p:cNvSpPr>
          <p:nvPr/>
        </p:nvSpPr>
        <p:spPr>
          <a:xfrm>
            <a:off x="0" y="0"/>
            <a:ext cx="10515600" cy="422997"/>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Create Forms:</a:t>
            </a:r>
            <a:r>
              <a:rPr lang="en-US" sz="2400" b="1" dirty="0"/>
              <a:t> </a:t>
            </a:r>
            <a:r>
              <a:rPr lang="en-US" sz="2400" dirty="0"/>
              <a:t>Select Create Forms from Regulatory Forms.</a:t>
            </a:r>
          </a:p>
        </p:txBody>
      </p:sp>
      <p:pic>
        <p:nvPicPr>
          <p:cNvPr id="8" name="Picture 7">
            <a:extLst>
              <a:ext uri="{FF2B5EF4-FFF2-40B4-BE49-F238E27FC236}">
                <a16:creationId xmlns:a16="http://schemas.microsoft.com/office/drawing/2014/main" id="{C678E341-4817-48B9-B02D-A30E98BDF6D0}"/>
              </a:ext>
            </a:extLst>
          </p:cNvPr>
          <p:cNvPicPr>
            <a:picLocks noChangeAspect="1"/>
          </p:cNvPicPr>
          <p:nvPr/>
        </p:nvPicPr>
        <p:blipFill>
          <a:blip r:embed="rId3"/>
          <a:stretch>
            <a:fillRect/>
          </a:stretch>
        </p:blipFill>
        <p:spPr>
          <a:xfrm>
            <a:off x="0" y="379753"/>
            <a:ext cx="12192000" cy="5976597"/>
          </a:xfrm>
          <a:prstGeom prst="rect">
            <a:avLst/>
          </a:prstGeom>
        </p:spPr>
      </p:pic>
    </p:spTree>
    <p:extLst>
      <p:ext uri="{BB962C8B-B14F-4D97-AF65-F5344CB8AC3E}">
        <p14:creationId xmlns:p14="http://schemas.microsoft.com/office/powerpoint/2010/main" val="315292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32872"/>
            <a:ext cx="12192000" cy="615553"/>
          </a:xfrm>
          <a:prstGeom prst="rect">
            <a:avLst/>
          </a:prstGeom>
          <a:noFill/>
        </p:spPr>
        <p:txBody>
          <a:bodyPr wrap="square" rtlCol="0">
            <a:spAutoFit/>
          </a:bodyPr>
          <a:lstStyle/>
          <a:p>
            <a:r>
              <a:rPr lang="en-US" sz="1600" dirty="0"/>
              <a:t>Click the ENF-26 row to open the STR form.</a:t>
            </a:r>
          </a:p>
          <a:p>
            <a:endParaRPr lang="en-US" dirty="0"/>
          </a:p>
        </p:txBody>
      </p:sp>
      <p:sp>
        <p:nvSpPr>
          <p:cNvPr id="8" name="Slide Number Placeholder 7"/>
          <p:cNvSpPr>
            <a:spLocks noGrp="1"/>
          </p:cNvSpPr>
          <p:nvPr>
            <p:ph type="sldNum" sz="quarter" idx="12"/>
          </p:nvPr>
        </p:nvSpPr>
        <p:spPr/>
        <p:txBody>
          <a:bodyPr/>
          <a:lstStyle/>
          <a:p>
            <a:fld id="{D1423AA6-A27D-4A74-A42E-8934EFE729D5}" type="slidenum">
              <a:rPr lang="en-US" smtClean="0"/>
              <a:t>8</a:t>
            </a:fld>
            <a:endParaRPr lang="en-US" dirty="0"/>
          </a:p>
        </p:txBody>
      </p:sp>
      <p:sp>
        <p:nvSpPr>
          <p:cNvPr id="9" name="Title 1"/>
          <p:cNvSpPr txBox="1">
            <a:spLocks/>
          </p:cNvSpPr>
          <p:nvPr/>
        </p:nvSpPr>
        <p:spPr>
          <a:xfrm>
            <a:off x="0" y="0"/>
            <a:ext cx="10515600" cy="42299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t>Create Forms: </a:t>
            </a:r>
            <a:r>
              <a:rPr lang="en-US" sz="1800" dirty="0"/>
              <a:t>Available forms will be displayed</a:t>
            </a:r>
            <a:r>
              <a:rPr lang="en-US" sz="3000" dirty="0"/>
              <a:t>.</a:t>
            </a:r>
          </a:p>
        </p:txBody>
      </p:sp>
      <p:pic>
        <p:nvPicPr>
          <p:cNvPr id="1026" name="Picture 2" descr="C:\Users\tsims\AppData\Local\Temp\SNAGHTML323495b.PNG">
            <a:extLst>
              <a:ext uri="{FF2B5EF4-FFF2-40B4-BE49-F238E27FC236}">
                <a16:creationId xmlns:a16="http://schemas.microsoft.com/office/drawing/2014/main" id="{B83FAE8B-6099-429A-B40D-434932307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997"/>
            <a:ext cx="121920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4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54" y="5549956"/>
            <a:ext cx="11275645" cy="2585323"/>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D1423AA6-A27D-4A74-A42E-8934EFE729D5}" type="slidenum">
              <a:rPr lang="en-US" smtClean="0"/>
              <a:t>9</a:t>
            </a:fld>
            <a:endParaRPr lang="en-US" dirty="0"/>
          </a:p>
        </p:txBody>
      </p:sp>
      <p:sp>
        <p:nvSpPr>
          <p:cNvPr id="7" name="Title 1"/>
          <p:cNvSpPr txBox="1">
            <a:spLocks/>
          </p:cNvSpPr>
          <p:nvPr/>
        </p:nvSpPr>
        <p:spPr>
          <a:xfrm>
            <a:off x="-1" y="0"/>
            <a:ext cx="12192001" cy="4229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Create Forms: </a:t>
            </a:r>
            <a:r>
              <a:rPr lang="en-US" sz="1600" dirty="0"/>
              <a:t>The ENF-26 form is displayed and contains Header Information, Suspect Summary, Add Suspect, Transaction Activities &amp; Transaction Details. The form can be Canceled, Printed, Saved or submitted.</a:t>
            </a:r>
          </a:p>
          <a:p>
            <a:endParaRPr lang="en-US" sz="2400" dirty="0"/>
          </a:p>
          <a:p>
            <a:endParaRPr lang="en-US" sz="2400" b="1" dirty="0"/>
          </a:p>
        </p:txBody>
      </p:sp>
      <p:pic>
        <p:nvPicPr>
          <p:cNvPr id="6" name="Picture 5">
            <a:extLst>
              <a:ext uri="{FF2B5EF4-FFF2-40B4-BE49-F238E27FC236}">
                <a16:creationId xmlns:a16="http://schemas.microsoft.com/office/drawing/2014/main" id="{D86C3611-5F44-47F3-AE14-E1BAE86AE4C0}"/>
              </a:ext>
            </a:extLst>
          </p:cNvPr>
          <p:cNvPicPr>
            <a:picLocks noChangeAspect="1"/>
          </p:cNvPicPr>
          <p:nvPr/>
        </p:nvPicPr>
        <p:blipFill>
          <a:blip r:embed="rId3"/>
          <a:stretch>
            <a:fillRect/>
          </a:stretch>
        </p:blipFill>
        <p:spPr>
          <a:xfrm>
            <a:off x="78154" y="694621"/>
            <a:ext cx="11788216" cy="6163379"/>
          </a:xfrm>
          <a:prstGeom prst="rect">
            <a:avLst/>
          </a:prstGeom>
        </p:spPr>
      </p:pic>
      <p:pic>
        <p:nvPicPr>
          <p:cNvPr id="10" name="Picture 9">
            <a:extLst>
              <a:ext uri="{FF2B5EF4-FFF2-40B4-BE49-F238E27FC236}">
                <a16:creationId xmlns:a16="http://schemas.microsoft.com/office/drawing/2014/main" id="{B3B03630-9DF1-4060-96CD-AF60C5EDCA8D}"/>
              </a:ext>
            </a:extLst>
          </p:cNvPr>
          <p:cNvPicPr>
            <a:picLocks noChangeAspect="1"/>
          </p:cNvPicPr>
          <p:nvPr/>
        </p:nvPicPr>
        <p:blipFill>
          <a:blip r:embed="rId4"/>
          <a:stretch>
            <a:fillRect/>
          </a:stretch>
        </p:blipFill>
        <p:spPr>
          <a:xfrm>
            <a:off x="9414061" y="6406475"/>
            <a:ext cx="2038095" cy="361905"/>
          </a:xfrm>
          <a:prstGeom prst="rect">
            <a:avLst/>
          </a:prstGeom>
        </p:spPr>
      </p:pic>
    </p:spTree>
    <p:extLst>
      <p:ext uri="{BB962C8B-B14F-4D97-AF65-F5344CB8AC3E}">
        <p14:creationId xmlns:p14="http://schemas.microsoft.com/office/powerpoint/2010/main" val="305630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5023</TotalTime>
  <Words>1301</Words>
  <Application>Microsoft Office PowerPoint</Application>
  <PresentationFormat>Widescreen</PresentationFormat>
  <Paragraphs>135</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ENF-26 Suspicious Transactions</vt:lpstr>
      <vt:lpstr>Table of Contents</vt:lpstr>
      <vt:lpstr>Getting Started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Nevada Gaming Control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Wagering</dc:title>
  <dc:creator>Guilford, David</dc:creator>
  <cp:lastModifiedBy>Sims, Tricia</cp:lastModifiedBy>
  <cp:revision>173</cp:revision>
  <dcterms:created xsi:type="dcterms:W3CDTF">2019-09-19T20:28:29Z</dcterms:created>
  <dcterms:modified xsi:type="dcterms:W3CDTF">2020-12-01T17:54:42Z</dcterms:modified>
</cp:coreProperties>
</file>